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E1A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65" autoAdjust="0"/>
    <p:restoredTop sz="94660"/>
  </p:normalViewPr>
  <p:slideViewPr>
    <p:cSldViewPr>
      <p:cViewPr varScale="1">
        <p:scale>
          <a:sx n="67" d="100"/>
          <a:sy n="67" d="100"/>
        </p:scale>
        <p:origin x="-138" y="-9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B70A-EFA5-4FC5-94BB-DDE4CD4EBB21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8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8BAE-FA24-44C3-8F0B-8FBBA8B563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EFA-CF1E-4389-BC7B-960CF582A37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6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8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5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78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48BAE-FA24-44C3-8F0B-8FBBA8B563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80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81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8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0486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10D9D04-18AE-45C0-A7F3-FC3672AEEFB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5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4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5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5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6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Tm="0" p14:dur="1400">
        <p:blinds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5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45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6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50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51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53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5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3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9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70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4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8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2020-12-9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 rotWithShape="1">
          <a:blip r:embed="rId15" cstate="print"/>
          <a:srcRect b="50000"/>
          <a:stretch>
            <a:fillRect/>
          </a:stretch>
        </p:blipFill>
        <p:spPr>
          <a:xfrm>
            <a:off x="0" y="-27384"/>
            <a:ext cx="12282128" cy="9212462"/>
          </a:xfrm>
          <a:prstGeom prst="rect">
            <a:avLst/>
          </a:prstGeom>
        </p:spPr>
      </p:pic>
      <p:sp>
        <p:nvSpPr>
          <p:cNvPr id="1048581" name="矩形 7"/>
          <p:cNvSpPr/>
          <p:nvPr userDrawn="1"/>
        </p:nvSpPr>
        <p:spPr>
          <a:xfrm>
            <a:off x="911424" y="731837"/>
            <a:ext cx="10369152" cy="539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2" name="矩形 8"/>
          <p:cNvSpPr/>
          <p:nvPr userDrawn="1"/>
        </p:nvSpPr>
        <p:spPr>
          <a:xfrm rot="5400000">
            <a:off x="-1349794" y="1529685"/>
            <a:ext cx="6498218" cy="3798630"/>
          </a:xfrm>
          <a:prstGeom prst="rect">
            <a:avLst/>
          </a:prstGeom>
          <a:blipFill dpi="0" rotWithShape="1">
            <a:blip r:embed="rId16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 rotWithShape="1">
          <a:blip r:embed="rId17" cstate="print"/>
          <a:srcRect l="36093" t="29036"/>
          <a:stretch>
            <a:fillRect/>
          </a:stretch>
        </p:blipFill>
        <p:spPr>
          <a:xfrm>
            <a:off x="911424" y="742392"/>
            <a:ext cx="1279758" cy="1462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2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6.png"/><Relationship Id="rId5" Type="http://schemas.openxmlformats.org/officeDocument/2006/relationships/tags" Target="../tags/tag5.xml"/><Relationship Id="rId10" Type="http://schemas.openxmlformats.org/officeDocument/2006/relationships/image" Target="../media/image5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0"/>
            <a:ext cx="12192000" cy="6858000"/>
            <a:chOff x="-1" y="0"/>
            <a:chExt cx="12711434" cy="6858000"/>
          </a:xfrm>
        </p:grpSpPr>
        <p:pic>
          <p:nvPicPr>
            <p:cNvPr id="2097212" name="图片 2"/>
            <p:cNvPicPr>
              <a:picLocks noChangeAspect="1"/>
            </p:cNvPicPr>
            <p:nvPr/>
          </p:nvPicPr>
          <p:blipFill rotWithShape="1">
            <a:blip r:embed="rId2" cstate="print"/>
            <a:srcRect t="47900"/>
            <a:stretch>
              <a:fillRect/>
            </a:stretch>
          </p:blipFill>
          <p:spPr>
            <a:xfrm>
              <a:off x="-1" y="0"/>
              <a:ext cx="8774611" cy="6858000"/>
            </a:xfrm>
            <a:prstGeom prst="rect">
              <a:avLst/>
            </a:prstGeom>
          </p:spPr>
        </p:pic>
        <p:pic>
          <p:nvPicPr>
            <p:cNvPr id="2097213" name="图片 6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8688288" y="0"/>
              <a:ext cx="825959" cy="6858000"/>
            </a:xfrm>
            <a:prstGeom prst="rect">
              <a:avLst/>
            </a:prstGeom>
          </p:spPr>
        </p:pic>
        <p:pic>
          <p:nvPicPr>
            <p:cNvPr id="2097214" name="图片 7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>
              <a:off x="9504084" y="0"/>
              <a:ext cx="825958" cy="6858000"/>
            </a:xfrm>
            <a:prstGeom prst="rect">
              <a:avLst/>
            </a:prstGeom>
          </p:spPr>
        </p:pic>
        <p:pic>
          <p:nvPicPr>
            <p:cNvPr id="2097215" name="图片 8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10296172" y="0"/>
              <a:ext cx="825959" cy="6858000"/>
            </a:xfrm>
            <a:prstGeom prst="rect">
              <a:avLst/>
            </a:prstGeom>
          </p:spPr>
        </p:pic>
        <p:pic>
          <p:nvPicPr>
            <p:cNvPr id="2097216" name="图片 9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>
              <a:off x="11059516" y="0"/>
              <a:ext cx="825958" cy="6858000"/>
            </a:xfrm>
            <a:prstGeom prst="rect">
              <a:avLst/>
            </a:prstGeom>
          </p:spPr>
        </p:pic>
        <p:pic>
          <p:nvPicPr>
            <p:cNvPr id="2097217" name="图片 10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11885474" y="0"/>
              <a:ext cx="825959" cy="6858000"/>
            </a:xfrm>
            <a:prstGeom prst="rect">
              <a:avLst/>
            </a:prstGeom>
          </p:spPr>
        </p:pic>
      </p:grpSp>
      <p:sp>
        <p:nvSpPr>
          <p:cNvPr id="1048826" name="TextBox 364"/>
          <p:cNvSpPr txBox="1"/>
          <p:nvPr/>
        </p:nvSpPr>
        <p:spPr>
          <a:xfrm>
            <a:off x="6096000" y="235743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7200" dirty="0" smtClean="0">
                <a:gradFill flip="none" rotWithShape="1">
                  <a:gsLst>
                    <a:gs pos="60000">
                      <a:prstClr val="white"/>
                    </a:gs>
                    <a:gs pos="100000">
                      <a:prstClr val="white">
                        <a:alpha val="37000"/>
                      </a:prstClr>
                    </a:gs>
                  </a:gsLst>
                  <a:lin ang="0" scaled="1"/>
                </a:gradFill>
                <a:latin typeface="汉仪粗宋简" panose="02010600000101010101" pitchFamily="2" charset="-122"/>
                <a:ea typeface="汉仪粗宋简" panose="02010600000101010101" pitchFamily="2" charset="-122"/>
                <a:cs typeface="+mn-ea"/>
                <a:sym typeface="+mn-lt"/>
              </a:rPr>
              <a:t>正确认识房颤</a:t>
            </a:r>
            <a:endParaRPr lang="zh-CN" altLang="en-US" sz="7200" dirty="0">
              <a:gradFill flip="none" rotWithShape="1">
                <a:gsLst>
                  <a:gs pos="60000">
                    <a:prstClr val="white"/>
                  </a:gs>
                  <a:gs pos="100000">
                    <a:prstClr val="white">
                      <a:alpha val="37000"/>
                    </a:prstClr>
                  </a:gs>
                </a:gsLst>
                <a:lin ang="0" scaled="1"/>
              </a:gradFill>
              <a:latin typeface="汉仪粗宋简" panose="02010600000101010101" pitchFamily="2" charset="-122"/>
              <a:ea typeface="汉仪粗宋简" panose="02010600000101010101" pitchFamily="2" charset="-122"/>
              <a:cs typeface="+mn-ea"/>
              <a:sym typeface="+mn-lt"/>
            </a:endParaRPr>
          </a:p>
        </p:txBody>
      </p:sp>
      <p:pic>
        <p:nvPicPr>
          <p:cNvPr id="2097218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4" y="3717032"/>
            <a:ext cx="2995364" cy="3312368"/>
          </a:xfrm>
          <a:prstGeom prst="rect">
            <a:avLst/>
          </a:prstGeom>
        </p:spPr>
      </p:pic>
      <p:pic>
        <p:nvPicPr>
          <p:cNvPr id="2097219" name="图片 20"/>
          <p:cNvPicPr>
            <a:picLocks noChangeAspect="1"/>
          </p:cNvPicPr>
          <p:nvPr/>
        </p:nvPicPr>
        <p:blipFill rotWithShape="1">
          <a:blip r:embed="rId5" cstate="print"/>
          <a:srcRect l="26243" t="30650" r="28986" b="30650"/>
          <a:stretch>
            <a:fillRect/>
          </a:stretch>
        </p:blipFill>
        <p:spPr>
          <a:xfrm>
            <a:off x="7327269" y="476672"/>
            <a:ext cx="1773998" cy="1584176"/>
          </a:xfrm>
          <a:prstGeom prst="rect">
            <a:avLst/>
          </a:prstGeom>
        </p:spPr>
      </p:pic>
      <p:grpSp>
        <p:nvGrpSpPr>
          <p:cNvPr id="3" name="Group 1572"/>
          <p:cNvGrpSpPr/>
          <p:nvPr/>
        </p:nvGrpSpPr>
        <p:grpSpPr>
          <a:xfrm>
            <a:off x="11795538" y="1446755"/>
            <a:ext cx="150668" cy="75666"/>
            <a:chOff x="852056" y="525267"/>
            <a:chExt cx="200890" cy="100888"/>
          </a:xfrm>
        </p:grpSpPr>
        <p:cxnSp>
          <p:nvCxnSpPr>
            <p:cNvPr id="3145738" name="Straight Connector 491"/>
            <p:cNvCxnSpPr>
              <a:cxnSpLocks/>
            </p:cNvCxnSpPr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Straight Connector 1565"/>
            <p:cNvCxnSpPr>
              <a:cxnSpLocks/>
            </p:cNvCxnSpPr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Straight Connector 492"/>
            <p:cNvCxnSpPr>
              <a:cxnSpLocks/>
            </p:cNvCxnSpPr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27" name="Freeform 505"/>
          <p:cNvSpPr>
            <a:spLocks noEditPoints="1"/>
          </p:cNvSpPr>
          <p:nvPr/>
        </p:nvSpPr>
        <p:spPr bwMode="auto">
          <a:xfrm rot="2700000">
            <a:off x="11241667" y="1469725"/>
            <a:ext cx="116939" cy="215363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id-ID" sz="1350">
              <a:solidFill>
                <a:prstClr val="white"/>
              </a:solidFill>
              <a:ea typeface="字魂59号-创粗黑"/>
              <a:cs typeface="+mn-ea"/>
              <a:sym typeface="+mn-lt"/>
            </a:endParaRPr>
          </a:p>
        </p:txBody>
      </p:sp>
      <p:pic>
        <p:nvPicPr>
          <p:cNvPr id="2097220" name="图片 32"/>
          <p:cNvPicPr>
            <a:picLocks noChangeAspect="1"/>
          </p:cNvPicPr>
          <p:nvPr/>
        </p:nvPicPr>
        <p:blipFill rotWithShape="1">
          <a:blip r:embed="rId5" cstate="print"/>
          <a:srcRect l="62721" t="61300"/>
          <a:stretch>
            <a:fillRect/>
          </a:stretch>
        </p:blipFill>
        <p:spPr>
          <a:xfrm>
            <a:off x="10513786" y="5037682"/>
            <a:ext cx="1477148" cy="1584176"/>
          </a:xfrm>
          <a:prstGeom prst="rect">
            <a:avLst/>
          </a:prstGeom>
        </p:spPr>
      </p:pic>
      <p:sp>
        <p:nvSpPr>
          <p:cNvPr id="1048828" name="TextBox 1575"/>
          <p:cNvSpPr txBox="1"/>
          <p:nvPr/>
        </p:nvSpPr>
        <p:spPr>
          <a:xfrm>
            <a:off x="9007671" y="1412776"/>
            <a:ext cx="201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sz="1000" b="1" dirty="0" smtClean="0">
                <a:solidFill>
                  <a:prstClr val="white"/>
                </a:solidFill>
                <a:ea typeface="字魂59号-创粗黑"/>
                <a:cs typeface="+mn-ea"/>
                <a:sym typeface="+mn-lt"/>
              </a:rPr>
              <a:t>RADIOFREQUENCY</a:t>
            </a:r>
            <a:endParaRPr lang="en-US" sz="1000" b="1" dirty="0">
              <a:solidFill>
                <a:prstClr val="white"/>
              </a:solidFill>
              <a:ea typeface="字魂59号-创粗黑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extBox 18"/>
          <p:cNvSpPr txBox="1"/>
          <p:nvPr/>
        </p:nvSpPr>
        <p:spPr>
          <a:xfrm flipH="1">
            <a:off x="7239008" y="1071546"/>
            <a:ext cx="357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为什么房颤需要早发现、早诊断？</a:t>
            </a:r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02" name="等腰三角形 2"/>
          <p:cNvSpPr/>
          <p:nvPr/>
        </p:nvSpPr>
        <p:spPr>
          <a:xfrm rot="5400000">
            <a:off x="4081372" y="3099322"/>
            <a:ext cx="1544233" cy="496248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3" name="圆角矩形 3"/>
          <p:cNvSpPr/>
          <p:nvPr/>
        </p:nvSpPr>
        <p:spPr>
          <a:xfrm>
            <a:off x="2169400" y="2051446"/>
            <a:ext cx="2340000" cy="2592000"/>
          </a:xfrm>
          <a:prstGeom prst="roundRect">
            <a:avLst>
              <a:gd name="adj" fmla="val 104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房颤如不能及早发现、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及时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治疗，可能会发生脑卒中、心力衰竭等严重并发疾病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4" name="矩形 4"/>
          <p:cNvSpPr/>
          <p:nvPr/>
        </p:nvSpPr>
        <p:spPr>
          <a:xfrm>
            <a:off x="2881290" y="5572140"/>
            <a:ext cx="8194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徐安定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中华内科杂志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.2014;53(8):</a:t>
            </a:r>
            <a:r>
              <a:rPr lang="en-US" altLang="zh-CN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665-671</a:t>
            </a:r>
          </a:p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黄从新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中华心律失常学杂志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. 2015;19(5):321-384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705" name="圆角矩形 5"/>
          <p:cNvSpPr/>
          <p:nvPr/>
        </p:nvSpPr>
        <p:spPr>
          <a:xfrm>
            <a:off x="5154035" y="2051446"/>
            <a:ext cx="2340000" cy="2592000"/>
          </a:xfrm>
          <a:prstGeom prst="roundRect">
            <a:avLst>
              <a:gd name="adj" fmla="val 104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脑卒中、心力衰竭等并发疾病通常是不可逆转的，一旦发生可能严重威胁患者的健康和生命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6" name="等腰三角形 6"/>
          <p:cNvSpPr/>
          <p:nvPr/>
        </p:nvSpPr>
        <p:spPr>
          <a:xfrm rot="5400000">
            <a:off x="7022464" y="3099322"/>
            <a:ext cx="1544233" cy="496248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7" name="圆角矩形 7"/>
          <p:cNvSpPr/>
          <p:nvPr/>
        </p:nvSpPr>
        <p:spPr>
          <a:xfrm>
            <a:off x="8096264" y="2051446"/>
            <a:ext cx="2340000" cy="2592000"/>
          </a:xfrm>
          <a:prstGeom prst="roundRect">
            <a:avLst>
              <a:gd name="adj" fmla="val 104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“早”发现</a:t>
            </a: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“早”诊断</a:t>
            </a: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“早”治疗</a:t>
            </a: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对房颤患者来说至关重要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extBox 18"/>
          <p:cNvSpPr txBox="1"/>
          <p:nvPr/>
        </p:nvSpPr>
        <p:spPr>
          <a:xfrm flipH="1">
            <a:off x="8596330" y="10001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房颤的诊断</a:t>
            </a:r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2097187" name="图片 4"/>
          <p:cNvPicPr>
            <a:picLocks/>
          </p:cNvPicPr>
          <p:nvPr/>
        </p:nvPicPr>
        <p:blipFill rotWithShape="1">
          <a:blip r:embed="rId3" cstate="print"/>
          <a:srcRect l="6568" t="30021" r="31199" b="25271"/>
          <a:stretch>
            <a:fillRect/>
          </a:stretch>
        </p:blipFill>
        <p:spPr>
          <a:xfrm>
            <a:off x="9096396" y="2928934"/>
            <a:ext cx="2271600" cy="651600"/>
          </a:xfrm>
          <a:prstGeom prst="rect">
            <a:avLst/>
          </a:prstGeom>
        </p:spPr>
      </p:pic>
      <p:grpSp>
        <p:nvGrpSpPr>
          <p:cNvPr id="99" name="组合 5"/>
          <p:cNvGrpSpPr/>
          <p:nvPr/>
        </p:nvGrpSpPr>
        <p:grpSpPr>
          <a:xfrm>
            <a:off x="977404" y="1052736"/>
            <a:ext cx="4254500" cy="4836946"/>
            <a:chOff x="407368" y="1052736"/>
            <a:chExt cx="4254500" cy="4836946"/>
          </a:xfrm>
        </p:grpSpPr>
        <p:pic>
          <p:nvPicPr>
            <p:cNvPr id="2097188" name="图片 6" descr="卡通画  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368" y="1052736"/>
              <a:ext cx="4254500" cy="2794000"/>
            </a:xfrm>
            <a:prstGeom prst="rect">
              <a:avLst/>
            </a:prstGeom>
          </p:spPr>
        </p:pic>
        <p:sp>
          <p:nvSpPr>
            <p:cNvPr id="1048712" name="文本框 23"/>
            <p:cNvSpPr txBox="1"/>
            <p:nvPr/>
          </p:nvSpPr>
          <p:spPr>
            <a:xfrm>
              <a:off x="911424" y="4005064"/>
              <a:ext cx="2736304" cy="18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+mn-ea"/>
                </a:rPr>
                <a:t>心跳快慢不一</a:t>
              </a:r>
              <a:endParaRPr lang="en-US" altLang="zh-CN" sz="2000" b="1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+mn-ea"/>
                </a:rPr>
                <a:t>心音强弱不等</a:t>
              </a:r>
              <a:endParaRPr lang="en-US" altLang="zh-CN" sz="2000" b="1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+mn-ea"/>
                </a:rPr>
                <a:t>数脉搏不齐</a:t>
              </a:r>
              <a:endParaRPr lang="en-US" altLang="zh-CN" sz="2000" b="1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+mn-ea"/>
                </a:rPr>
                <a:t>脉搏数＜心跳数</a:t>
              </a:r>
            </a:p>
          </p:txBody>
        </p:sp>
      </p:grpSp>
      <p:grpSp>
        <p:nvGrpSpPr>
          <p:cNvPr id="100" name="组合 8"/>
          <p:cNvGrpSpPr/>
          <p:nvPr/>
        </p:nvGrpSpPr>
        <p:grpSpPr>
          <a:xfrm>
            <a:off x="6161360" y="908720"/>
            <a:ext cx="3947764" cy="5113586"/>
            <a:chOff x="6161360" y="908720"/>
            <a:chExt cx="3947764" cy="5113586"/>
          </a:xfrm>
        </p:grpSpPr>
        <p:pic>
          <p:nvPicPr>
            <p:cNvPr id="2097189" name="图片 9" descr="卡通人物  描述已自动生成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1360" y="2278744"/>
              <a:ext cx="3751064" cy="3743562"/>
            </a:xfrm>
            <a:prstGeom prst="rect">
              <a:avLst/>
            </a:prstGeom>
          </p:spPr>
        </p:pic>
        <p:sp>
          <p:nvSpPr>
            <p:cNvPr id="1048713" name="文本框 24"/>
            <p:cNvSpPr txBox="1"/>
            <p:nvPr/>
          </p:nvSpPr>
          <p:spPr>
            <a:xfrm>
              <a:off x="6161360" y="908720"/>
              <a:ext cx="3947764" cy="142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/>
                <a:t>心电图：</a:t>
              </a:r>
              <a:endParaRPr lang="en-US" altLang="zh-CN" sz="2000" b="1" dirty="0"/>
            </a:p>
            <a:p>
              <a:pPr>
                <a:lnSpc>
                  <a:spcPct val="150000"/>
                </a:lnSpc>
              </a:pPr>
              <a:r>
                <a:rPr lang="zh-CN" altLang="en-US" sz="2000" b="1" dirty="0"/>
                <a:t>房颤频率</a:t>
              </a:r>
              <a:r>
                <a:rPr lang="en-US" altLang="zh-CN" sz="2000" b="1" dirty="0"/>
                <a:t>350~600</a:t>
              </a:r>
              <a:r>
                <a:rPr lang="zh-CN" altLang="en-US" sz="2000" b="1" dirty="0"/>
                <a:t>次</a:t>
              </a:r>
              <a:r>
                <a:rPr lang="en-US" altLang="zh-CN" sz="2000" b="1" dirty="0"/>
                <a:t>/</a:t>
              </a:r>
              <a:r>
                <a:rPr lang="zh-CN" altLang="en-US" sz="2000" b="1" dirty="0"/>
                <a:t>分</a:t>
              </a:r>
              <a:endParaRPr lang="en-US" altLang="zh-CN" sz="2000" b="1" dirty="0"/>
            </a:p>
            <a:p>
              <a:pPr>
                <a:lnSpc>
                  <a:spcPct val="150000"/>
                </a:lnSpc>
              </a:pPr>
              <a:r>
                <a:rPr lang="zh-CN" altLang="en-US" sz="2000" b="1" dirty="0"/>
                <a:t>绝对不规律</a:t>
              </a:r>
            </a:p>
          </p:txBody>
        </p:sp>
      </p:grpSp>
      <p:sp>
        <p:nvSpPr>
          <p:cNvPr id="1048714" name="矩形 11"/>
          <p:cNvSpPr/>
          <p:nvPr/>
        </p:nvSpPr>
        <p:spPr>
          <a:xfrm>
            <a:off x="1127448" y="6237312"/>
            <a:ext cx="9217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葛均波等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内科学（第九版）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人民卫生出版社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.188-190.</a:t>
            </a:r>
            <a:endParaRPr lang="zh-CN" altLang="zh-CN" b="1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11"/>
          <p:cNvPicPr>
            <a:picLocks noChangeAspect="1"/>
          </p:cNvPicPr>
          <p:nvPr/>
        </p:nvPicPr>
        <p:blipFill rotWithShape="1">
          <a:blip r:embed="rId2" cstate="print"/>
          <a:srcRect b="50000"/>
          <a:stretch>
            <a:fillRect/>
          </a:stretch>
        </p:blipFill>
        <p:spPr>
          <a:xfrm>
            <a:off x="0" y="-27384"/>
            <a:ext cx="12282128" cy="9212462"/>
          </a:xfrm>
          <a:prstGeom prst="rect">
            <a:avLst/>
          </a:prstGeom>
        </p:spPr>
      </p:pic>
      <p:pic>
        <p:nvPicPr>
          <p:cNvPr id="2097191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4" y="2402610"/>
            <a:ext cx="4304876" cy="4352473"/>
          </a:xfrm>
          <a:prstGeom prst="rect">
            <a:avLst/>
          </a:prstGeom>
        </p:spPr>
      </p:pic>
      <p:sp>
        <p:nvSpPr>
          <p:cNvPr id="1048718" name="文本框 14"/>
          <p:cNvSpPr txBox="1"/>
          <p:nvPr/>
        </p:nvSpPr>
        <p:spPr>
          <a:xfrm>
            <a:off x="3935760" y="295194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en-US" sz="5400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房颤与射频消融</a:t>
            </a:r>
            <a:endParaRPr lang="zh-CN" altLang="en-US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048719" name="文本框 15"/>
          <p:cNvSpPr txBox="1"/>
          <p:nvPr/>
        </p:nvSpPr>
        <p:spPr>
          <a:xfrm>
            <a:off x="2567608" y="1124744"/>
            <a:ext cx="3872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zh-CN" sz="6600" dirty="0">
                <a:solidFill>
                  <a:srgbClr val="FFFF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 03.</a:t>
            </a:r>
            <a:endParaRPr kumimoji="1" lang="zh-CN" altLang="en-US" sz="6600" dirty="0">
              <a:solidFill>
                <a:srgbClr val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/>
      <p:bldP spid="10487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extBox 18"/>
          <p:cNvSpPr txBox="1"/>
          <p:nvPr/>
        </p:nvSpPr>
        <p:spPr>
          <a:xfrm flipH="1">
            <a:off x="6881818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导管消融：心房颤动最合适的治疗措施</a:t>
            </a:r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21" name="矩形 8"/>
          <p:cNvSpPr/>
          <p:nvPr/>
        </p:nvSpPr>
        <p:spPr>
          <a:xfrm>
            <a:off x="3115605" y="2197725"/>
            <a:ext cx="5883910" cy="2640965"/>
          </a:xfrm>
          <a:prstGeom prst="rect">
            <a:avLst/>
          </a:prstGeom>
          <a:noFill/>
          <a:ln w="63500" cap="sq">
            <a:solidFill>
              <a:schemeClr val="bg1"/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5"/>
          <p:cNvGrpSpPr/>
          <p:nvPr/>
        </p:nvGrpSpPr>
        <p:grpSpPr>
          <a:xfrm>
            <a:off x="1023902" y="1214422"/>
            <a:ext cx="5929353" cy="4757388"/>
            <a:chOff x="914964" y="620688"/>
            <a:chExt cx="5983745" cy="4828826"/>
          </a:xfrm>
        </p:grpSpPr>
        <p:pic>
          <p:nvPicPr>
            <p:cNvPr id="2097192" name="图片 9" descr="社交网络的手机截图  描述已自动生成"/>
            <p:cNvPicPr>
              <a:picLocks noChangeAspect="1"/>
            </p:cNvPicPr>
            <p:nvPr/>
          </p:nvPicPr>
          <p:blipFill rotWithShape="1">
            <a:blip r:embed="rId3"/>
            <a:srcRect r="40914" b="19798"/>
            <a:stretch>
              <a:fillRect/>
            </a:stretch>
          </p:blipFill>
          <p:spPr>
            <a:xfrm>
              <a:off x="953371" y="1750090"/>
              <a:ext cx="3214759" cy="2363063"/>
            </a:xfrm>
            <a:prstGeom prst="rect">
              <a:avLst/>
            </a:prstGeom>
          </p:spPr>
        </p:pic>
        <p:grpSp>
          <p:nvGrpSpPr>
            <p:cNvPr id="106" name="组合 18"/>
            <p:cNvGrpSpPr/>
            <p:nvPr/>
          </p:nvGrpSpPr>
          <p:grpSpPr>
            <a:xfrm>
              <a:off x="3906837" y="620688"/>
              <a:ext cx="2909243" cy="4102961"/>
              <a:chOff x="7281663" y="764704"/>
              <a:chExt cx="3716114" cy="5240908"/>
            </a:xfrm>
          </p:grpSpPr>
          <p:grpSp>
            <p:nvGrpSpPr>
              <p:cNvPr id="107" name="组合 13"/>
              <p:cNvGrpSpPr>
                <a:grpSpLocks noChangeAspect="1"/>
              </p:cNvGrpSpPr>
              <p:nvPr/>
            </p:nvGrpSpPr>
            <p:grpSpPr>
              <a:xfrm>
                <a:off x="7361615" y="764704"/>
                <a:ext cx="3477513" cy="2584450"/>
                <a:chOff x="536903" y="980728"/>
                <a:chExt cx="3477513" cy="2584450"/>
              </a:xfrm>
            </p:grpSpPr>
            <p:pic>
              <p:nvPicPr>
                <p:cNvPr id="2097193" name="图片 3" descr="卡通人物  描述已自动生成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9416" y="980728"/>
                  <a:ext cx="3175000" cy="2584450"/>
                </a:xfrm>
                <a:prstGeom prst="rect">
                  <a:avLst/>
                </a:prstGeom>
              </p:spPr>
            </p:pic>
            <p:pic>
              <p:nvPicPr>
                <p:cNvPr id="2097194" name="图片 18" descr="图片包含 游戏机, 食物  描述已自动生成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72577" y="1770383"/>
                  <a:ext cx="504056" cy="504056"/>
                </a:xfrm>
                <a:prstGeom prst="rect">
                  <a:avLst/>
                </a:prstGeom>
              </p:spPr>
            </p:pic>
            <p:sp>
              <p:nvSpPr>
                <p:cNvPr id="1048722" name="文本框 11"/>
                <p:cNvSpPr txBox="1"/>
                <p:nvPr/>
              </p:nvSpPr>
              <p:spPr>
                <a:xfrm>
                  <a:off x="536903" y="2272953"/>
                  <a:ext cx="629021" cy="92582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/>
                    <a:t>射频</a:t>
                  </a:r>
                </a:p>
              </p:txBody>
            </p:sp>
          </p:grpSp>
          <p:grpSp>
            <p:nvGrpSpPr>
              <p:cNvPr id="108" name="组合 14"/>
              <p:cNvGrpSpPr>
                <a:grpSpLocks noChangeAspect="1"/>
              </p:cNvGrpSpPr>
              <p:nvPr/>
            </p:nvGrpSpPr>
            <p:grpSpPr>
              <a:xfrm>
                <a:off x="7281663" y="3421162"/>
                <a:ext cx="3716114" cy="2584450"/>
                <a:chOff x="290491" y="3717032"/>
                <a:chExt cx="3716114" cy="2584450"/>
              </a:xfrm>
            </p:grpSpPr>
            <p:pic>
              <p:nvPicPr>
                <p:cNvPr id="2097195" name="图片 14" descr="卡通人物  描述已自动生成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1605" y="3717032"/>
                  <a:ext cx="3175000" cy="2584450"/>
                </a:xfrm>
                <a:prstGeom prst="rect">
                  <a:avLst/>
                </a:prstGeom>
              </p:spPr>
            </p:pic>
            <p:pic>
              <p:nvPicPr>
                <p:cNvPr id="2097196" name="图片 15" descr="图片包含 游戏机  描述已自动生成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90491" y="4488508"/>
                  <a:ext cx="794580" cy="794581"/>
                </a:xfrm>
                <a:prstGeom prst="rect">
                  <a:avLst/>
                </a:prstGeom>
              </p:spPr>
            </p:pic>
            <p:sp>
              <p:nvSpPr>
                <p:cNvPr id="1048723" name="文本框 12"/>
                <p:cNvSpPr txBox="1"/>
                <p:nvPr/>
              </p:nvSpPr>
              <p:spPr>
                <a:xfrm>
                  <a:off x="390101" y="5283088"/>
                  <a:ext cx="589707" cy="77090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b="1" dirty="0"/>
                    <a:t>冷冻</a:t>
                  </a:r>
                </a:p>
              </p:txBody>
            </p:sp>
          </p:grpSp>
        </p:grpSp>
        <p:sp>
          <p:nvSpPr>
            <p:cNvPr id="1048724" name="文本框 2"/>
            <p:cNvSpPr txBox="1"/>
            <p:nvPr/>
          </p:nvSpPr>
          <p:spPr>
            <a:xfrm>
              <a:off x="914964" y="4803183"/>
              <a:ext cx="5983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导管消融是一个不需要开刀的内科微创手术，通常</a:t>
              </a:r>
              <a:r>
                <a:rPr lang="en-US" altLang="zh-CN" dirty="0"/>
                <a:t>2~3</a:t>
              </a:r>
              <a:r>
                <a:rPr lang="zh-CN" altLang="en-US" dirty="0"/>
                <a:t>小时内完成，窗口如棉签大小，术后并发症发生率为</a:t>
              </a:r>
              <a:r>
                <a:rPr lang="en-US" altLang="zh-CN" dirty="0"/>
                <a:t>0.1%</a:t>
              </a:r>
              <a:endParaRPr lang="zh-CN" altLang="en-US" dirty="0"/>
            </a:p>
          </p:txBody>
        </p:sp>
      </p:grpSp>
      <p:sp>
        <p:nvSpPr>
          <p:cNvPr id="1048725" name="文本框 6"/>
          <p:cNvSpPr txBox="1"/>
          <p:nvPr/>
        </p:nvSpPr>
        <p:spPr>
          <a:xfrm>
            <a:off x="7003901" y="1563361"/>
            <a:ext cx="4147529" cy="378565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导管消融治疗可根治房颤</a:t>
            </a:r>
            <a:endParaRPr lang="en-US" altLang="zh-CN" sz="2000" b="1" dirty="0"/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导致房颤的异常电活动绝大多数来自肺静脉，通过导管消融可隔离肺静脉传导的异常电活动</a:t>
            </a:r>
            <a:endParaRPr lang="en-US" altLang="zh-CN" sz="2000" b="1" dirty="0"/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阵发性房颤患者单次导管消融手术成功率</a:t>
            </a:r>
            <a:r>
              <a:rPr lang="zh-CN" altLang="en-US" sz="2000" b="1" dirty="0" smtClean="0"/>
              <a:t>约</a:t>
            </a:r>
            <a:r>
              <a:rPr lang="en-US" altLang="zh-CN" sz="2000" b="1" dirty="0" smtClean="0"/>
              <a:t>90</a:t>
            </a:r>
            <a:r>
              <a:rPr lang="en-US" altLang="zh-CN" sz="2000" b="1" dirty="0"/>
              <a:t>%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持续性房颤患者单次手术成功率</a:t>
            </a:r>
            <a:r>
              <a:rPr lang="zh-CN" altLang="en-US" sz="2000" b="1" dirty="0" smtClean="0"/>
              <a:t>约</a:t>
            </a:r>
            <a:r>
              <a:rPr lang="en-US" altLang="zh-CN" sz="2000" b="1" smtClean="0"/>
              <a:t>70~80</a:t>
            </a:r>
            <a:r>
              <a:rPr lang="en-US" altLang="zh-CN" sz="2000" b="1" dirty="0"/>
              <a:t>%</a:t>
            </a:r>
            <a:endParaRPr lang="zh-CN" altLang="en-US" sz="2000" b="1" dirty="0"/>
          </a:p>
        </p:txBody>
      </p:sp>
      <p:sp>
        <p:nvSpPr>
          <p:cNvPr id="1048726" name="矩形 21"/>
          <p:cNvSpPr/>
          <p:nvPr/>
        </p:nvSpPr>
        <p:spPr>
          <a:xfrm>
            <a:off x="1127448" y="6237312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Kirchhof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Paulus,Benussi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Stefano,Kotecha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Dipak.2016 ESC Guidelines for the management of atrial fibrillation developed in collaboration with EACTS[J].European journal of cardio-thoracic surgery : official journal of the European Association for Cardio-thoracic Surgery,2016.</a:t>
            </a:r>
          </a:p>
          <a:p>
            <a:pPr algn="just"/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[2]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黄从新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张澍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黄德嘉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心房颤动：目前的认识和治疗建议（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中华心律失常学杂志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,2018,22(4):279-346.</a:t>
            </a:r>
            <a:endParaRPr lang="zh-CN" altLang="zh-CN" sz="1000" b="1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b="1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extBox 18"/>
          <p:cNvSpPr txBox="1"/>
          <p:nvPr/>
        </p:nvSpPr>
        <p:spPr>
          <a:xfrm flipH="1">
            <a:off x="638175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射频消融术前准备</a:t>
            </a:r>
          </a:p>
        </p:txBody>
      </p:sp>
      <p:pic>
        <p:nvPicPr>
          <p:cNvPr id="2097197" name="图片 19" descr="默认标题_微信公众号首图_2=tm"/>
          <p:cNvPicPr>
            <a:picLocks noChangeAspect="1"/>
          </p:cNvPicPr>
          <p:nvPr/>
        </p:nvPicPr>
        <p:blipFill>
          <a:blip r:embed="rId3" cstate="print"/>
          <a:srcRect r="33801"/>
          <a:stretch>
            <a:fillRect/>
          </a:stretch>
        </p:blipFill>
        <p:spPr>
          <a:xfrm>
            <a:off x="-660386" y="2053888"/>
            <a:ext cx="4855210" cy="4074160"/>
          </a:xfrm>
          <a:prstGeom prst="rect">
            <a:avLst/>
          </a:prstGeom>
        </p:spPr>
      </p:pic>
      <p:pic>
        <p:nvPicPr>
          <p:cNvPr id="2097198" name="图片 20" descr="A000220150319B14PPI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3215" y="4929198"/>
            <a:ext cx="1409065" cy="1154430"/>
          </a:xfrm>
          <a:prstGeom prst="rect">
            <a:avLst/>
          </a:prstGeom>
        </p:spPr>
      </p:pic>
      <p:sp>
        <p:nvSpPr>
          <p:cNvPr id="1048731" name="文本框 1"/>
          <p:cNvSpPr txBox="1"/>
          <p:nvPr/>
        </p:nvSpPr>
        <p:spPr>
          <a:xfrm>
            <a:off x="4318022" y="5040293"/>
            <a:ext cx="492125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存在左心房/左心耳血栓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是房颤导管消融的绝对禁忌证！！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2" name="组合 33"/>
          <p:cNvGrpSpPr/>
          <p:nvPr/>
        </p:nvGrpSpPr>
        <p:grpSpPr>
          <a:xfrm>
            <a:off x="4530435" y="784870"/>
            <a:ext cx="5494655" cy="4072890"/>
            <a:chOff x="2209" y="-214"/>
            <a:chExt cx="15874" cy="9375"/>
          </a:xfrm>
        </p:grpSpPr>
        <p:sp>
          <p:nvSpPr>
            <p:cNvPr id="1048732" name="圆角矩形 34"/>
            <p:cNvSpPr/>
            <p:nvPr/>
          </p:nvSpPr>
          <p:spPr>
            <a:xfrm>
              <a:off x="2209" y="1637"/>
              <a:ext cx="15874" cy="7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48733" name="圆角矩形 35"/>
            <p:cNvSpPr/>
            <p:nvPr/>
          </p:nvSpPr>
          <p:spPr>
            <a:xfrm>
              <a:off x="2493" y="1862"/>
              <a:ext cx="15306" cy="70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48734" name=" 184"/>
            <p:cNvSpPr/>
            <p:nvPr/>
          </p:nvSpPr>
          <p:spPr>
            <a:xfrm>
              <a:off x="4089" y="2109"/>
              <a:ext cx="370" cy="3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48735" name=" 184"/>
            <p:cNvSpPr/>
            <p:nvPr/>
          </p:nvSpPr>
          <p:spPr>
            <a:xfrm>
              <a:off x="4188" y="2195"/>
              <a:ext cx="173" cy="197"/>
            </a:xfrm>
            <a:prstGeom prst="ellipse">
              <a:avLst/>
            </a:prstGeom>
            <a:solidFill>
              <a:sysClr val="windowText" lastClr="000000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48736" name="矩形 38"/>
            <p:cNvSpPr/>
            <p:nvPr/>
          </p:nvSpPr>
          <p:spPr>
            <a:xfrm>
              <a:off x="4188" y="-214"/>
              <a:ext cx="57" cy="240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48737" name="矩形 39"/>
            <p:cNvSpPr/>
            <p:nvPr/>
          </p:nvSpPr>
          <p:spPr>
            <a:xfrm>
              <a:off x="14395" y="-60"/>
              <a:ext cx="57" cy="240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048738" name="文本框 6"/>
          <p:cNvSpPr txBox="1"/>
          <p:nvPr/>
        </p:nvSpPr>
        <p:spPr>
          <a:xfrm>
            <a:off x="4751415" y="2303790"/>
            <a:ext cx="5041900" cy="52197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实验室检查：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血尿便常规、肝肾功能、电解质、术前四项、凝血功能、甲功。</a:t>
            </a:r>
          </a:p>
        </p:txBody>
      </p:sp>
      <p:sp>
        <p:nvSpPr>
          <p:cNvPr id="1048739" name="文本框 7"/>
          <p:cNvSpPr txBox="1"/>
          <p:nvPr/>
        </p:nvSpPr>
        <p:spPr>
          <a:xfrm>
            <a:off x="4751415" y="3076585"/>
            <a:ext cx="5041900" cy="30670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影像学检查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心脏彩超、心脏CT或MR、胸片、TEE检查。</a:t>
            </a:r>
          </a:p>
        </p:txBody>
      </p:sp>
      <p:sp>
        <p:nvSpPr>
          <p:cNvPr id="1048740" name="文本框 8"/>
          <p:cNvSpPr txBox="1"/>
          <p:nvPr/>
        </p:nvSpPr>
        <p:spPr>
          <a:xfrm>
            <a:off x="4757130" y="3686185"/>
            <a:ext cx="5041900" cy="30670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心电图检查：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ECG-常规心电图、Holter 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extBox 18"/>
          <p:cNvSpPr txBox="1"/>
          <p:nvPr/>
        </p:nvSpPr>
        <p:spPr>
          <a:xfrm flipH="1">
            <a:off x="638175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围手术期药物治疗</a:t>
            </a:r>
          </a:p>
        </p:txBody>
      </p:sp>
      <p:sp>
        <p:nvSpPr>
          <p:cNvPr id="1048745" name="矩形 30"/>
          <p:cNvSpPr/>
          <p:nvPr/>
        </p:nvSpPr>
        <p:spPr bwMode="auto">
          <a:xfrm>
            <a:off x="1936605" y="767146"/>
            <a:ext cx="143256" cy="479932"/>
          </a:xfrm>
          <a:prstGeom prst="rect">
            <a:avLst/>
          </a:prstGeom>
          <a:solidFill>
            <a:srgbClr val="C10001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46" name="矩形 5"/>
          <p:cNvSpPr/>
          <p:nvPr/>
        </p:nvSpPr>
        <p:spPr>
          <a:xfrm rot="2919292">
            <a:off x="6381180" y="2640908"/>
            <a:ext cx="597665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47" name="矩形 5"/>
          <p:cNvSpPr/>
          <p:nvPr/>
        </p:nvSpPr>
        <p:spPr>
          <a:xfrm rot="18719445">
            <a:off x="5531411" y="2591292"/>
            <a:ext cx="597665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48" name="椭圆 33"/>
          <p:cNvSpPr/>
          <p:nvPr/>
        </p:nvSpPr>
        <p:spPr>
          <a:xfrm>
            <a:off x="5122908" y="2186004"/>
            <a:ext cx="755650" cy="756285"/>
          </a:xfrm>
          <a:prstGeom prst="ellipse">
            <a:avLst/>
          </a:prstGeom>
          <a:solidFill>
            <a:srgbClr val="C1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49" name="椭圆 34"/>
          <p:cNvSpPr/>
          <p:nvPr/>
        </p:nvSpPr>
        <p:spPr>
          <a:xfrm>
            <a:off x="5776323" y="2779729"/>
            <a:ext cx="963930" cy="964565"/>
          </a:xfrm>
          <a:prstGeom prst="ellipse">
            <a:avLst/>
          </a:prstGeom>
          <a:solidFill>
            <a:srgbClr val="C1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50" name="椭圆 35"/>
          <p:cNvSpPr/>
          <p:nvPr/>
        </p:nvSpPr>
        <p:spPr>
          <a:xfrm>
            <a:off x="6651353" y="1886284"/>
            <a:ext cx="1134110" cy="1134110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097199" name="图片 36" descr="A000220150319C34PPI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258" y="3020394"/>
            <a:ext cx="480695" cy="443230"/>
          </a:xfrm>
          <a:prstGeom prst="rect">
            <a:avLst/>
          </a:prstGeom>
        </p:spPr>
      </p:pic>
      <p:pic>
        <p:nvPicPr>
          <p:cNvPr id="2097200" name="图片 37" descr="A000220150319C32PPI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2493" y="2141554"/>
            <a:ext cx="654685" cy="638175"/>
          </a:xfrm>
          <a:prstGeom prst="rect">
            <a:avLst/>
          </a:prstGeom>
        </p:spPr>
      </p:pic>
      <p:pic>
        <p:nvPicPr>
          <p:cNvPr id="2097201" name="图片 38" descr="A000220150319D16PPI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4518" y="2335864"/>
            <a:ext cx="472440" cy="487045"/>
          </a:xfrm>
          <a:prstGeom prst="rect">
            <a:avLst/>
          </a:prstGeom>
        </p:spPr>
      </p:pic>
      <p:grpSp>
        <p:nvGrpSpPr>
          <p:cNvPr id="116" name="组合 39"/>
          <p:cNvGrpSpPr/>
          <p:nvPr/>
        </p:nvGrpSpPr>
        <p:grpSpPr>
          <a:xfrm>
            <a:off x="1003663" y="1401779"/>
            <a:ext cx="3856990" cy="1960245"/>
            <a:chOff x="-1170" y="2076"/>
            <a:chExt cx="6074" cy="3087"/>
          </a:xfrm>
        </p:grpSpPr>
        <p:sp>
          <p:nvSpPr>
            <p:cNvPr id="1048751" name="矩形 40"/>
            <p:cNvSpPr/>
            <p:nvPr/>
          </p:nvSpPr>
          <p:spPr>
            <a:xfrm>
              <a:off x="1970" y="2076"/>
              <a:ext cx="1832" cy="469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C1000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术前抗凝</a:t>
              </a:r>
            </a:p>
          </p:txBody>
        </p:sp>
        <p:grpSp>
          <p:nvGrpSpPr>
            <p:cNvPr id="117" name="组合 39"/>
            <p:cNvGrpSpPr/>
            <p:nvPr/>
          </p:nvGrpSpPr>
          <p:grpSpPr>
            <a:xfrm>
              <a:off x="-1170" y="2689"/>
              <a:ext cx="6074" cy="2474"/>
              <a:chOff x="-1170" y="2689"/>
              <a:chExt cx="6074" cy="2474"/>
            </a:xfrm>
          </p:grpSpPr>
          <p:sp>
            <p:nvSpPr>
              <p:cNvPr id="1048752" name="矩形 42"/>
              <p:cNvSpPr/>
              <p:nvPr/>
            </p:nvSpPr>
            <p:spPr>
              <a:xfrm>
                <a:off x="258" y="2689"/>
                <a:ext cx="4646" cy="247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48753" name="矩形 47"/>
              <p:cNvSpPr>
                <a:spLocks noChangeArrowheads="1"/>
              </p:cNvSpPr>
              <p:nvPr/>
            </p:nvSpPr>
            <p:spPr bwMode="auto">
              <a:xfrm>
                <a:off x="-1170" y="2809"/>
                <a:ext cx="6014" cy="2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55" tIns="34278" rIns="68555" bIns="3427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914400" marR="0" lvl="2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持续、慢性房颤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：</a:t>
                </a: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院外口服华法林（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INR 2-2.5）3-4</a:t>
                </a: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周，入院在术前三天停用，改为皮下注射低分子肝素每日2次，术前 12小时停</a:t>
                </a: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用</a:t>
                </a:r>
                <a:r>
                  <a:rPr lang="zh-CN" altLang="en-US" sz="1200" kern="0" dirty="0" smtClean="0">
                    <a:solidFill>
                      <a:srgbClr val="E7E6E6">
                        <a:lumMod val="50000"/>
                      </a:srgbClr>
                    </a:solidFill>
                  </a:rPr>
                  <a:t>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marL="914400" marR="0" lvl="2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阵发性房颤：术前三天皮下注射低分子肝素，术前 12小时停用</a:t>
                </a: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。</a:t>
                </a: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marL="914400" marR="0" lvl="2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200" kern="0" dirty="0" smtClean="0">
                    <a:solidFill>
                      <a:srgbClr val="E7E6E6">
                        <a:lumMod val="50000"/>
                      </a:srgbClr>
                    </a:solidFill>
                  </a:rPr>
                  <a:t>或用新型口服抗凝药，术前一天停用。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8" name="组合 44"/>
          <p:cNvGrpSpPr/>
          <p:nvPr/>
        </p:nvGrpSpPr>
        <p:grpSpPr>
          <a:xfrm>
            <a:off x="1910443" y="3877009"/>
            <a:ext cx="2950210" cy="1909445"/>
            <a:chOff x="258" y="1902"/>
            <a:chExt cx="4646" cy="3007"/>
          </a:xfrm>
        </p:grpSpPr>
        <p:sp>
          <p:nvSpPr>
            <p:cNvPr id="1048754" name="矩形 45"/>
            <p:cNvSpPr/>
            <p:nvPr/>
          </p:nvSpPr>
          <p:spPr>
            <a:xfrm>
              <a:off x="1139" y="1902"/>
              <a:ext cx="2885" cy="469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C1000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术前抗心律失常</a:t>
              </a:r>
            </a:p>
          </p:txBody>
        </p:sp>
        <p:grpSp>
          <p:nvGrpSpPr>
            <p:cNvPr id="119" name="组合 11"/>
            <p:cNvGrpSpPr/>
            <p:nvPr/>
          </p:nvGrpSpPr>
          <p:grpSpPr>
            <a:xfrm>
              <a:off x="258" y="2689"/>
              <a:ext cx="4646" cy="2220"/>
              <a:chOff x="258" y="2689"/>
              <a:chExt cx="4646" cy="2220"/>
            </a:xfrm>
          </p:grpSpPr>
          <p:sp>
            <p:nvSpPr>
              <p:cNvPr id="1048755" name="矩形 13"/>
              <p:cNvSpPr/>
              <p:nvPr/>
            </p:nvSpPr>
            <p:spPr>
              <a:xfrm>
                <a:off x="258" y="2689"/>
                <a:ext cx="4646" cy="20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48756" name="矩形 47"/>
              <p:cNvSpPr>
                <a:spLocks noChangeArrowheads="1"/>
              </p:cNvSpPr>
              <p:nvPr/>
            </p:nvSpPr>
            <p:spPr bwMode="auto">
              <a:xfrm>
                <a:off x="316" y="2713"/>
                <a:ext cx="4336" cy="2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55" tIns="34278" rIns="68555" bIns="3427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为避免抗心律失常药物对消融的影响,</a:t>
                </a:r>
                <a:r>
                  <a:rPr kumimoji="0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除</a:t>
                </a:r>
                <a:r>
                  <a:rPr kumimoji="0" lang="zh-CN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决奈达隆、</a:t>
                </a:r>
                <a:r>
                  <a:rPr kumimoji="0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胺碘酮外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,其他抗心律失常药物至少停用５个半衰期.但在心律失常症状严重时,有效的抗心律失常药物可继续应用。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0" name="组合 49"/>
          <p:cNvGrpSpPr/>
          <p:nvPr/>
        </p:nvGrpSpPr>
        <p:grpSpPr>
          <a:xfrm>
            <a:off x="7785463" y="1279224"/>
            <a:ext cx="2882569" cy="1319642"/>
            <a:chOff x="-38" y="1887"/>
            <a:chExt cx="4283" cy="752"/>
          </a:xfrm>
        </p:grpSpPr>
        <p:sp>
          <p:nvSpPr>
            <p:cNvPr id="1048757" name="矩形 50"/>
            <p:cNvSpPr/>
            <p:nvPr/>
          </p:nvSpPr>
          <p:spPr>
            <a:xfrm>
              <a:off x="1392" y="1887"/>
              <a:ext cx="1832" cy="170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C1000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术后抗凝</a:t>
              </a:r>
            </a:p>
          </p:txBody>
        </p:sp>
        <p:grpSp>
          <p:nvGrpSpPr>
            <p:cNvPr id="121" name="组合 33"/>
            <p:cNvGrpSpPr/>
            <p:nvPr/>
          </p:nvGrpSpPr>
          <p:grpSpPr>
            <a:xfrm>
              <a:off x="-38" y="2089"/>
              <a:ext cx="4283" cy="550"/>
              <a:chOff x="-38" y="2089"/>
              <a:chExt cx="4283" cy="550"/>
            </a:xfrm>
          </p:grpSpPr>
          <p:sp>
            <p:nvSpPr>
              <p:cNvPr id="1048758" name="矩形 52"/>
              <p:cNvSpPr/>
              <p:nvPr/>
            </p:nvSpPr>
            <p:spPr>
              <a:xfrm>
                <a:off x="37" y="2089"/>
                <a:ext cx="4092" cy="5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48759" name="矩形 47"/>
              <p:cNvSpPr>
                <a:spLocks noChangeArrowheads="1"/>
              </p:cNvSpPr>
              <p:nvPr/>
            </p:nvSpPr>
            <p:spPr bwMode="auto">
              <a:xfrm>
                <a:off x="-38" y="2089"/>
                <a:ext cx="4283" cy="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55" tIns="34278" rIns="68555" bIns="3427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ü"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术后早期是血栓形成的高危期,应在术后</a:t>
                </a: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当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天或第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天继续应用口服抗凝药物治疗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个月</a:t>
                </a: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。</a:t>
                </a:r>
              </a:p>
            </p:txBody>
          </p:sp>
        </p:grpSp>
      </p:grpSp>
      <p:sp>
        <p:nvSpPr>
          <p:cNvPr id="1048760" name="矩形 55"/>
          <p:cNvSpPr/>
          <p:nvPr/>
        </p:nvSpPr>
        <p:spPr>
          <a:xfrm>
            <a:off x="8638268" y="3778584"/>
            <a:ext cx="1933575" cy="29781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术后抗心律失常</a:t>
            </a:r>
          </a:p>
        </p:txBody>
      </p:sp>
      <p:sp>
        <p:nvSpPr>
          <p:cNvPr id="1048761" name="矩形 56"/>
          <p:cNvSpPr/>
          <p:nvPr/>
        </p:nvSpPr>
        <p:spPr>
          <a:xfrm>
            <a:off x="7817848" y="4304364"/>
            <a:ext cx="2754264" cy="13627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62" name="矩形 47"/>
          <p:cNvSpPr>
            <a:spLocks noChangeArrowheads="1"/>
          </p:cNvSpPr>
          <p:nvPr/>
        </p:nvSpPr>
        <p:spPr bwMode="auto">
          <a:xfrm>
            <a:off x="7953388" y="4500570"/>
            <a:ext cx="2141140" cy="844822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建议术后常规应用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抗心律失常药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３个月</a:t>
            </a:r>
            <a:r>
              <a: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sym typeface="微软雅黑" panose="020B0503020204020204" pitchFamily="34" charset="-122"/>
              </a:rPr>
              <a:t>常用药物：</a:t>
            </a:r>
            <a:r>
              <a:rPr lang="zh-CN" altLang="en-US" sz="1400" b="1" kern="0" dirty="0" smtClean="0">
                <a:solidFill>
                  <a:srgbClr val="00B050"/>
                </a:solidFill>
                <a:sym typeface="微软雅黑" panose="020B0503020204020204" pitchFamily="34" charset="-122"/>
              </a:rPr>
              <a:t>决奈达隆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extBox 18"/>
          <p:cNvSpPr txBox="1"/>
          <p:nvPr/>
        </p:nvSpPr>
        <p:spPr>
          <a:xfrm flipH="1">
            <a:off x="7667636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房颤的治疗</a:t>
            </a:r>
            <a:r>
              <a:rPr lang="en-US" altLang="zh-CN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节律控制 治本之策</a:t>
            </a:r>
          </a:p>
        </p:txBody>
      </p:sp>
      <p:sp>
        <p:nvSpPr>
          <p:cNvPr id="1048767" name="矩形 30"/>
          <p:cNvSpPr/>
          <p:nvPr/>
        </p:nvSpPr>
        <p:spPr bwMode="auto">
          <a:xfrm>
            <a:off x="1936605" y="767146"/>
            <a:ext cx="143256" cy="479932"/>
          </a:xfrm>
          <a:prstGeom prst="rect">
            <a:avLst/>
          </a:prstGeom>
          <a:solidFill>
            <a:srgbClr val="C10001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68" name="矩形 5"/>
          <p:cNvSpPr/>
          <p:nvPr/>
        </p:nvSpPr>
        <p:spPr>
          <a:xfrm>
            <a:off x="1523968" y="1357298"/>
            <a:ext cx="9286940" cy="923330"/>
          </a:xfrm>
          <a:prstGeom prst="rect">
            <a:avLst/>
          </a:prstGeom>
          <a:ln w="317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ZSSJW--GB1-0"/>
              </a:rPr>
              <a:t>决奈达隆：最新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ZSSJW--GB1-0"/>
              </a:rPr>
              <a:t>Ⅲ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ZSSJW--GB1-0"/>
              </a:rPr>
              <a:t>类抗心律失常药，安全护航，疗效确切，节律控制一线药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FZSSJW--GB1-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达新宁</a:t>
            </a:r>
            <a:r>
              <a:rPr kumimoji="0" lang="en-US" altLang="zh-CN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®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（盐酸决奈达隆片）：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+mn-ea"/>
              </a:rPr>
              <a:t>适用于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有阵发性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持续性心房颤动病史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窦性心律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FZSSJW--GB1-0"/>
            </a:endParaRPr>
          </a:p>
        </p:txBody>
      </p:sp>
      <p:grpSp>
        <p:nvGrpSpPr>
          <p:cNvPr id="125" name="组合 6"/>
          <p:cNvGrpSpPr>
            <a:grpSpLocks noChangeAspect="1"/>
          </p:cNvGrpSpPr>
          <p:nvPr/>
        </p:nvGrpSpPr>
        <p:grpSpPr>
          <a:xfrm>
            <a:off x="3052853" y="2054129"/>
            <a:ext cx="3306217" cy="4153939"/>
            <a:chOff x="1958894" y="830147"/>
            <a:chExt cx="4679238" cy="5879007"/>
          </a:xfrm>
        </p:grpSpPr>
        <p:sp>
          <p:nvSpPr>
            <p:cNvPr id="1048769" name="任意多边形: 形状 5"/>
            <p:cNvSpPr>
              <a:spLocks noChangeAspect="1"/>
            </p:cNvSpPr>
            <p:nvPr/>
          </p:nvSpPr>
          <p:spPr>
            <a:xfrm>
              <a:off x="1958894" y="1815855"/>
              <a:ext cx="3823018" cy="3658336"/>
            </a:xfrm>
            <a:custGeom>
              <a:avLst/>
              <a:gdLst>
                <a:gd name="connsiteX0" fmla="*/ 0 w 3823018"/>
                <a:gd name="connsiteY0" fmla="*/ 1829168 h 3658336"/>
                <a:gd name="connsiteX1" fmla="*/ 1911509 w 3823018"/>
                <a:gd name="connsiteY1" fmla="*/ 0 h 3658336"/>
                <a:gd name="connsiteX2" fmla="*/ 3823018 w 3823018"/>
                <a:gd name="connsiteY2" fmla="*/ 1829168 h 3658336"/>
                <a:gd name="connsiteX3" fmla="*/ 1911509 w 3823018"/>
                <a:gd name="connsiteY3" fmla="*/ 3658336 h 3658336"/>
                <a:gd name="connsiteX4" fmla="*/ 0 w 3823018"/>
                <a:gd name="connsiteY4" fmla="*/ 1829168 h 365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018" h="3658336">
                  <a:moveTo>
                    <a:pt x="0" y="1829168"/>
                  </a:moveTo>
                  <a:cubicBezTo>
                    <a:pt x="0" y="818946"/>
                    <a:pt x="855812" y="0"/>
                    <a:pt x="1911509" y="0"/>
                  </a:cubicBezTo>
                  <a:cubicBezTo>
                    <a:pt x="2967206" y="0"/>
                    <a:pt x="3823018" y="818946"/>
                    <a:pt x="3823018" y="1829168"/>
                  </a:cubicBezTo>
                  <a:cubicBezTo>
                    <a:pt x="3823018" y="2839390"/>
                    <a:pt x="2967206" y="3658336"/>
                    <a:pt x="1911509" y="3658336"/>
                  </a:cubicBezTo>
                  <a:cubicBezTo>
                    <a:pt x="855812" y="3658336"/>
                    <a:pt x="0" y="2839390"/>
                    <a:pt x="0" y="182916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9873" tIns="575756" rIns="599873" bIns="575756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300" kern="1200" dirty="0"/>
            </a:p>
          </p:txBody>
        </p:sp>
        <p:sp>
          <p:nvSpPr>
            <p:cNvPr id="1048770" name="任意多边形: 形状 8"/>
            <p:cNvSpPr/>
            <p:nvPr/>
          </p:nvSpPr>
          <p:spPr>
            <a:xfrm>
              <a:off x="5199941" y="2206832"/>
              <a:ext cx="1438191" cy="1438191"/>
            </a:xfrm>
            <a:custGeom>
              <a:avLst/>
              <a:gdLst>
                <a:gd name="connsiteX0" fmla="*/ 0 w 1438191"/>
                <a:gd name="connsiteY0" fmla="*/ 719096 h 1438191"/>
                <a:gd name="connsiteX1" fmla="*/ 719096 w 1438191"/>
                <a:gd name="connsiteY1" fmla="*/ 0 h 1438191"/>
                <a:gd name="connsiteX2" fmla="*/ 1438192 w 1438191"/>
                <a:gd name="connsiteY2" fmla="*/ 719096 h 1438191"/>
                <a:gd name="connsiteX3" fmla="*/ 719096 w 1438191"/>
                <a:gd name="connsiteY3" fmla="*/ 1438192 h 1438191"/>
                <a:gd name="connsiteX4" fmla="*/ 0 w 1438191"/>
                <a:gd name="connsiteY4" fmla="*/ 719096 h 14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191" h="1438191">
                  <a:moveTo>
                    <a:pt x="0" y="719096"/>
                  </a:moveTo>
                  <a:cubicBezTo>
                    <a:pt x="0" y="321950"/>
                    <a:pt x="321950" y="0"/>
                    <a:pt x="719096" y="0"/>
                  </a:cubicBezTo>
                  <a:cubicBezTo>
                    <a:pt x="1116242" y="0"/>
                    <a:pt x="1438192" y="321950"/>
                    <a:pt x="1438192" y="719096"/>
                  </a:cubicBezTo>
                  <a:cubicBezTo>
                    <a:pt x="1438192" y="1116242"/>
                    <a:pt x="1116242" y="1438192"/>
                    <a:pt x="719096" y="1438192"/>
                  </a:cubicBezTo>
                  <a:cubicBezTo>
                    <a:pt x="321950" y="1438192"/>
                    <a:pt x="0" y="1116242"/>
                    <a:pt x="0" y="719096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048" tIns="222048" rIns="222048" bIns="2220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800" b="1" kern="1200" dirty="0">
                <a:solidFill>
                  <a:schemeClr val="tx1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48771" name="任意多边形: 形状 10"/>
            <p:cNvSpPr/>
            <p:nvPr/>
          </p:nvSpPr>
          <p:spPr>
            <a:xfrm>
              <a:off x="3871368" y="5270963"/>
              <a:ext cx="1438191" cy="1438191"/>
            </a:xfrm>
            <a:custGeom>
              <a:avLst/>
              <a:gdLst>
                <a:gd name="connsiteX0" fmla="*/ 0 w 1438191"/>
                <a:gd name="connsiteY0" fmla="*/ 719096 h 1438191"/>
                <a:gd name="connsiteX1" fmla="*/ 719096 w 1438191"/>
                <a:gd name="connsiteY1" fmla="*/ 0 h 1438191"/>
                <a:gd name="connsiteX2" fmla="*/ 1438192 w 1438191"/>
                <a:gd name="connsiteY2" fmla="*/ 719096 h 1438191"/>
                <a:gd name="connsiteX3" fmla="*/ 719096 w 1438191"/>
                <a:gd name="connsiteY3" fmla="*/ 1438192 h 1438191"/>
                <a:gd name="connsiteX4" fmla="*/ 0 w 1438191"/>
                <a:gd name="connsiteY4" fmla="*/ 719096 h 14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191" h="1438191">
                  <a:moveTo>
                    <a:pt x="0" y="719096"/>
                  </a:moveTo>
                  <a:cubicBezTo>
                    <a:pt x="0" y="321950"/>
                    <a:pt x="321950" y="0"/>
                    <a:pt x="719096" y="0"/>
                  </a:cubicBezTo>
                  <a:cubicBezTo>
                    <a:pt x="1116242" y="0"/>
                    <a:pt x="1438192" y="321950"/>
                    <a:pt x="1438192" y="719096"/>
                  </a:cubicBezTo>
                  <a:cubicBezTo>
                    <a:pt x="1438192" y="1116242"/>
                    <a:pt x="1116242" y="1438192"/>
                    <a:pt x="719096" y="1438192"/>
                  </a:cubicBezTo>
                  <a:cubicBezTo>
                    <a:pt x="321950" y="1438192"/>
                    <a:pt x="0" y="1116242"/>
                    <a:pt x="0" y="71909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048" tIns="222048" rIns="222048" bIns="22204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800" b="1" kern="1200" dirty="0">
                <a:solidFill>
                  <a:schemeClr val="tx1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48772" name="任意多边形: 形状 7"/>
            <p:cNvSpPr/>
            <p:nvPr/>
          </p:nvSpPr>
          <p:spPr>
            <a:xfrm>
              <a:off x="3871770" y="830147"/>
              <a:ext cx="1437386" cy="1437386"/>
            </a:xfrm>
            <a:custGeom>
              <a:avLst/>
              <a:gdLst>
                <a:gd name="connsiteX0" fmla="*/ 0 w 1437386"/>
                <a:gd name="connsiteY0" fmla="*/ 718693 h 1437386"/>
                <a:gd name="connsiteX1" fmla="*/ 718693 w 1437386"/>
                <a:gd name="connsiteY1" fmla="*/ 0 h 1437386"/>
                <a:gd name="connsiteX2" fmla="*/ 1437386 w 1437386"/>
                <a:gd name="connsiteY2" fmla="*/ 718693 h 1437386"/>
                <a:gd name="connsiteX3" fmla="*/ 718693 w 1437386"/>
                <a:gd name="connsiteY3" fmla="*/ 1437386 h 1437386"/>
                <a:gd name="connsiteX4" fmla="*/ 0 w 1437386"/>
                <a:gd name="connsiteY4" fmla="*/ 718693 h 143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386" h="1437386">
                  <a:moveTo>
                    <a:pt x="0" y="718693"/>
                  </a:moveTo>
                  <a:cubicBezTo>
                    <a:pt x="0" y="321770"/>
                    <a:pt x="321770" y="0"/>
                    <a:pt x="718693" y="0"/>
                  </a:cubicBezTo>
                  <a:cubicBezTo>
                    <a:pt x="1115616" y="0"/>
                    <a:pt x="1437386" y="321770"/>
                    <a:pt x="1437386" y="718693"/>
                  </a:cubicBezTo>
                  <a:cubicBezTo>
                    <a:pt x="1437386" y="1115616"/>
                    <a:pt x="1115616" y="1437386"/>
                    <a:pt x="718693" y="1437386"/>
                  </a:cubicBezTo>
                  <a:cubicBezTo>
                    <a:pt x="321770" y="1437386"/>
                    <a:pt x="0" y="1115616"/>
                    <a:pt x="0" y="718693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930" tIns="221930" rIns="221930" bIns="22193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altLang="zh-CN" sz="1600" b="1" kern="1200" dirty="0">
                <a:solidFill>
                  <a:schemeClr val="tx1"/>
                </a:solidFill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048773" name="任意多边形: 形状 11"/>
          <p:cNvSpPr/>
          <p:nvPr/>
        </p:nvSpPr>
        <p:spPr>
          <a:xfrm>
            <a:off x="5337659" y="4319293"/>
            <a:ext cx="1016185" cy="1016185"/>
          </a:xfrm>
          <a:custGeom>
            <a:avLst/>
            <a:gdLst>
              <a:gd name="connsiteX0" fmla="*/ 0 w 1438191"/>
              <a:gd name="connsiteY0" fmla="*/ 719096 h 1438191"/>
              <a:gd name="connsiteX1" fmla="*/ 719096 w 1438191"/>
              <a:gd name="connsiteY1" fmla="*/ 0 h 1438191"/>
              <a:gd name="connsiteX2" fmla="*/ 1438192 w 1438191"/>
              <a:gd name="connsiteY2" fmla="*/ 719096 h 1438191"/>
              <a:gd name="connsiteX3" fmla="*/ 719096 w 1438191"/>
              <a:gd name="connsiteY3" fmla="*/ 1438192 h 1438191"/>
              <a:gd name="connsiteX4" fmla="*/ 0 w 1438191"/>
              <a:gd name="connsiteY4" fmla="*/ 719096 h 143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91" h="1438191">
                <a:moveTo>
                  <a:pt x="0" y="719096"/>
                </a:moveTo>
                <a:cubicBezTo>
                  <a:pt x="0" y="321950"/>
                  <a:pt x="321950" y="0"/>
                  <a:pt x="719096" y="0"/>
                </a:cubicBezTo>
                <a:cubicBezTo>
                  <a:pt x="1116242" y="0"/>
                  <a:pt x="1438192" y="321950"/>
                  <a:pt x="1438192" y="719096"/>
                </a:cubicBezTo>
                <a:cubicBezTo>
                  <a:pt x="1438192" y="1116242"/>
                  <a:pt x="1116242" y="1438192"/>
                  <a:pt x="719096" y="1438192"/>
                </a:cubicBezTo>
                <a:cubicBezTo>
                  <a:pt x="321950" y="1438192"/>
                  <a:pt x="0" y="1116242"/>
                  <a:pt x="0" y="719096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48" tIns="222048" rIns="222048" bIns="222048" numCol="1" spcCol="1270" anchor="ctr" anchorCtr="0">
            <a:noAutofit/>
          </a:bodyPr>
          <a:lstStyle/>
          <a:p>
            <a:pPr marL="0" lvl="0" indent="0" algn="ctr" defTabSz="800100">
              <a:lnSpc>
                <a:spcPts val="1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800" b="1" kern="1200" dirty="0">
              <a:solidFill>
                <a:schemeClr val="tx1"/>
              </a:solidFill>
              <a:latin typeface="微软雅黑"/>
              <a:ea typeface="微软雅黑"/>
              <a:cs typeface="+mn-cs"/>
            </a:endParaRPr>
          </a:p>
        </p:txBody>
      </p:sp>
      <p:pic>
        <p:nvPicPr>
          <p:cNvPr id="2097202" name="图片 12" descr="图片包含 游戏机, 白色  描述已自动生成"/>
          <p:cNvPicPr>
            <a:picLocks noChangeAspect="1"/>
          </p:cNvPicPr>
          <p:nvPr/>
        </p:nvPicPr>
        <p:blipFill rotWithShape="1">
          <a:blip r:embed="rId7"/>
          <a:srcRect l="23288" t="14490" r="25012" b="16779"/>
          <a:stretch>
            <a:fillRect/>
          </a:stretch>
        </p:blipFill>
        <p:spPr>
          <a:xfrm>
            <a:off x="3486739" y="3128110"/>
            <a:ext cx="1833464" cy="1829859"/>
          </a:xfrm>
          <a:prstGeom prst="rect">
            <a:avLst/>
          </a:prstGeom>
        </p:spPr>
      </p:pic>
      <p:sp>
        <p:nvSpPr>
          <p:cNvPr id="1048774" name="文本框 14"/>
          <p:cNvSpPr txBox="1"/>
          <p:nvPr/>
        </p:nvSpPr>
        <p:spPr>
          <a:xfrm>
            <a:off x="4215925" y="340372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决奈达隆</a:t>
            </a:r>
          </a:p>
        </p:txBody>
      </p:sp>
      <p:sp>
        <p:nvSpPr>
          <p:cNvPr id="1048775" name="文本框 16"/>
          <p:cNvSpPr txBox="1"/>
          <p:nvPr/>
        </p:nvSpPr>
        <p:spPr>
          <a:xfrm>
            <a:off x="5490469" y="2402645"/>
            <a:ext cx="228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降低住院风险</a:t>
            </a:r>
            <a:r>
              <a:rPr lang="en-US" altLang="zh-CN" sz="2000" b="1" dirty="0">
                <a:solidFill>
                  <a:srgbClr val="C00000"/>
                </a:solidFill>
              </a:rPr>
              <a:t>25%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8776" name="文本框 17"/>
          <p:cNvSpPr txBox="1"/>
          <p:nvPr/>
        </p:nvSpPr>
        <p:spPr>
          <a:xfrm>
            <a:off x="6381752" y="3357562"/>
            <a:ext cx="228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降低卒中风险</a:t>
            </a:r>
            <a:r>
              <a:rPr lang="en-US" altLang="zh-CN" sz="2000" b="1" dirty="0">
                <a:solidFill>
                  <a:srgbClr val="C00000"/>
                </a:solidFill>
              </a:rPr>
              <a:t>11%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8777" name="文本框 18"/>
          <p:cNvSpPr txBox="1"/>
          <p:nvPr/>
        </p:nvSpPr>
        <p:spPr>
          <a:xfrm>
            <a:off x="6381752" y="4757914"/>
            <a:ext cx="235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降低心梗风险</a:t>
            </a:r>
            <a:r>
              <a:rPr lang="en-US" altLang="zh-CN" sz="2000" b="1" dirty="0">
                <a:solidFill>
                  <a:srgbClr val="C00000"/>
                </a:solidFill>
              </a:rPr>
              <a:t>25%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8778" name="文本框 19"/>
          <p:cNvSpPr txBox="1"/>
          <p:nvPr/>
        </p:nvSpPr>
        <p:spPr>
          <a:xfrm>
            <a:off x="5493083" y="5664490"/>
            <a:ext cx="202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祛除甲状腺毒性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extBox 18"/>
          <p:cNvSpPr txBox="1"/>
          <p:nvPr/>
        </p:nvSpPr>
        <p:spPr>
          <a:xfrm flipH="1">
            <a:off x="7977158" y="114298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知情同意书</a:t>
            </a:r>
          </a:p>
        </p:txBody>
      </p:sp>
      <p:pic>
        <p:nvPicPr>
          <p:cNvPr id="2097203" name="Picture 2" descr="d:\Users\Administrator\Desktop\知情同意书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547" y="1428737"/>
            <a:ext cx="3326511" cy="5100649"/>
          </a:xfrm>
          <a:prstGeom prst="rect">
            <a:avLst/>
          </a:prstGeom>
          <a:noFill/>
        </p:spPr>
      </p:pic>
      <p:pic>
        <p:nvPicPr>
          <p:cNvPr id="2097204" name="Picture 3" descr="d:\Users\Administrator\Desktop\知情同意书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0" y="1645122"/>
            <a:ext cx="3143272" cy="4880142"/>
          </a:xfrm>
          <a:prstGeom prst="rect">
            <a:avLst/>
          </a:prstGeom>
          <a:noFill/>
        </p:spPr>
      </p:pic>
      <p:sp>
        <p:nvSpPr>
          <p:cNvPr id="1048783" name="TextBox 5"/>
          <p:cNvSpPr txBox="1"/>
          <p:nvPr/>
        </p:nvSpPr>
        <p:spPr>
          <a:xfrm>
            <a:off x="1738282" y="2000240"/>
            <a:ext cx="8786874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我理解此手术可能发生的风险及医生的对策：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）麻醉并发症，严重者可致过敏性休克，危及生命；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）感染，包括穿刺处、切口处感染，感染性心内膜炎及全身感染；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）术中，术后可能出血及血肿形成，主动脉夹层、动静脉瘘、假性动脉瘤、腹膜后血肿，大出血需输血治疗，必要时外科手术等；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）损伤肺或锁骨下动脉导致气胸或血气胸，纵隔血肿；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）心脏瓣膜损伤可能需心脏瓣膜修复或置换术；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）心肌穿孔，血管穿孔，血管破裂及心包填塞；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）冠状动脉痉挛，严重者可致急性缺血或急性心肌梗死；</a:t>
            </a:r>
            <a:r>
              <a:rPr lang="en-US" altLang="zh-CN" dirty="0" smtClean="0"/>
              <a:t>8</a:t>
            </a:r>
            <a:r>
              <a:rPr lang="zh-CN" altLang="en-US" dirty="0" smtClean="0"/>
              <a:t>）严重心律失常（有室速、室颤、心室停搏、房室传导阻滞、需要安装永久性起搏器及紧急电除颤等）；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）急性心衰、休克；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）导管断裂、打结，介入器械的断裂需外科取出；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）术中损伤神经、血管及邻近器官；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）下肢静脉血栓，肺栓塞，脑栓塞；</a:t>
            </a:r>
            <a:r>
              <a:rPr lang="en-US" altLang="zh-CN" dirty="0" smtClean="0"/>
              <a:t>13</a:t>
            </a:r>
            <a:r>
              <a:rPr lang="zh-CN" altLang="en-US" dirty="0" smtClean="0"/>
              <a:t>）手术不成功或手术未达到预期效果；</a:t>
            </a:r>
            <a:r>
              <a:rPr lang="en-US" altLang="zh-CN" dirty="0" smtClean="0"/>
              <a:t>14</a:t>
            </a:r>
            <a:r>
              <a:rPr lang="zh-CN" altLang="en-US" dirty="0" smtClean="0"/>
              <a:t>）紧急外科手术，必要时急诊外科手术治疗；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）有些患者术中及术后发生全身及心脑血管意外，可能危及生命，甚至导致死亡；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）术后尿潴留、尿路感染、排尿困难；</a:t>
            </a:r>
            <a:r>
              <a:rPr lang="en-US" altLang="zh-CN" dirty="0" smtClean="0"/>
              <a:t>17</a:t>
            </a:r>
            <a:r>
              <a:rPr lang="zh-CN" altLang="en-US" dirty="0" smtClean="0"/>
              <a:t>）除上述情况外，本医疗措施上有可能发生的其他并发症，或者需要提请患者及家属特别注意的其他事项。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Tm="0" p14:dur="1400">
        <p:blind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extBox 18"/>
          <p:cNvSpPr txBox="1"/>
          <p:nvPr/>
        </p:nvSpPr>
        <p:spPr>
          <a:xfrm flipH="1">
            <a:off x="7977158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术后观察</a:t>
            </a:r>
          </a:p>
        </p:txBody>
      </p:sp>
      <p:pic>
        <p:nvPicPr>
          <p:cNvPr id="2097205" name="图片 71" descr="新建图像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1346" y="1786908"/>
            <a:ext cx="4213860" cy="4213860"/>
          </a:xfrm>
          <a:prstGeom prst="rect">
            <a:avLst/>
          </a:prstGeom>
        </p:spPr>
      </p:pic>
      <p:cxnSp>
        <p:nvCxnSpPr>
          <p:cNvPr id="3145731" name="直接箭头连接符 72"/>
          <p:cNvCxnSpPr>
            <a:cxnSpLocks/>
          </p:cNvCxnSpPr>
          <p:nvPr/>
        </p:nvCxnSpPr>
        <p:spPr>
          <a:xfrm>
            <a:off x="8179596" y="2239028"/>
            <a:ext cx="757555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048788" name="文本框 6"/>
          <p:cNvSpPr txBox="1"/>
          <p:nvPr/>
        </p:nvSpPr>
        <p:spPr>
          <a:xfrm>
            <a:off x="8973346" y="2019318"/>
            <a:ext cx="1355090" cy="5219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监护生命体征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观察患者情况</a:t>
            </a:r>
          </a:p>
        </p:txBody>
      </p:sp>
      <p:cxnSp>
        <p:nvCxnSpPr>
          <p:cNvPr id="3145732" name="直接箭头连接符 74"/>
          <p:cNvCxnSpPr>
            <a:cxnSpLocks/>
          </p:cNvCxnSpPr>
          <p:nvPr/>
        </p:nvCxnSpPr>
        <p:spPr>
          <a:xfrm flipH="1">
            <a:off x="4116231" y="2312688"/>
            <a:ext cx="867410" cy="0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1048789" name="文本框 8"/>
          <p:cNvSpPr txBox="1"/>
          <p:nvPr/>
        </p:nvSpPr>
        <p:spPr>
          <a:xfrm>
            <a:off x="2061371" y="2051703"/>
            <a:ext cx="1945005" cy="73723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术后平躺4-6h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4-6h后鼓励床上活动预防下肢静脉血栓</a:t>
            </a:r>
          </a:p>
        </p:txBody>
      </p:sp>
      <p:cxnSp>
        <p:nvCxnSpPr>
          <p:cNvPr id="3145733" name="直接箭头连接符 76"/>
          <p:cNvCxnSpPr>
            <a:cxnSpLocks/>
          </p:cNvCxnSpPr>
          <p:nvPr/>
        </p:nvCxnSpPr>
        <p:spPr>
          <a:xfrm flipH="1">
            <a:off x="4201956" y="4229753"/>
            <a:ext cx="1501775" cy="0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1048790" name="文本框 13"/>
          <p:cNvSpPr txBox="1"/>
          <p:nvPr/>
        </p:nvSpPr>
        <p:spPr>
          <a:xfrm>
            <a:off x="1881666" y="3968768"/>
            <a:ext cx="2234565" cy="5219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按压穿刺部位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观察有无红肿热痛及出血</a:t>
            </a:r>
          </a:p>
        </p:txBody>
      </p:sp>
      <p:cxnSp>
        <p:nvCxnSpPr>
          <p:cNvPr id="3145734" name="直接箭头连接符 78"/>
          <p:cNvCxnSpPr>
            <a:cxnSpLocks/>
          </p:cNvCxnSpPr>
          <p:nvPr/>
        </p:nvCxnSpPr>
        <p:spPr>
          <a:xfrm>
            <a:off x="6290471" y="3399173"/>
            <a:ext cx="2759710" cy="48895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1048791" name="文本框 16"/>
          <p:cNvSpPr txBox="1"/>
          <p:nvPr/>
        </p:nvSpPr>
        <p:spPr>
          <a:xfrm>
            <a:off x="9050181" y="3270268"/>
            <a:ext cx="1636395" cy="30670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术后复查心脏超声</a:t>
            </a:r>
          </a:p>
        </p:txBody>
      </p:sp>
      <p:sp>
        <p:nvSpPr>
          <p:cNvPr id="1048792" name="圆角矩形 80"/>
          <p:cNvSpPr/>
          <p:nvPr/>
        </p:nvSpPr>
        <p:spPr>
          <a:xfrm>
            <a:off x="4704876" y="1358283"/>
            <a:ext cx="2567940" cy="3981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93" name="文本框 11"/>
          <p:cNvSpPr txBox="1"/>
          <p:nvPr/>
        </p:nvSpPr>
        <p:spPr>
          <a:xfrm>
            <a:off x="4969671" y="1407813"/>
            <a:ext cx="2303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手术时间：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</a:t>
            </a:r>
          </a:p>
        </p:txBody>
      </p:sp>
      <p:sp>
        <p:nvSpPr>
          <p:cNvPr id="1048794" name="圆角矩形 82"/>
          <p:cNvSpPr/>
          <p:nvPr/>
        </p:nvSpPr>
        <p:spPr>
          <a:xfrm>
            <a:off x="7429661" y="4360563"/>
            <a:ext cx="3243580" cy="144716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8795" name="文本框 15"/>
          <p:cNvSpPr txBox="1"/>
          <p:nvPr/>
        </p:nvSpPr>
        <p:spPr>
          <a:xfrm>
            <a:off x="7565551" y="4522488"/>
            <a:ext cx="2971800" cy="11239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微创手术、安全性高、创伤小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一般术后第二天就康复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住院3～4天就可以出院！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4" grpId="0" animBg="1"/>
      <p:bldP spid="10487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extBox 18"/>
          <p:cNvSpPr txBox="1"/>
          <p:nvPr/>
        </p:nvSpPr>
        <p:spPr>
          <a:xfrm flipH="1">
            <a:off x="7977158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术后注意事项</a:t>
            </a:r>
          </a:p>
        </p:txBody>
      </p:sp>
      <p:sp>
        <p:nvSpPr>
          <p:cNvPr id="1048800" name="文本框 6"/>
          <p:cNvSpPr txBox="1"/>
          <p:nvPr/>
        </p:nvSpPr>
        <p:spPr>
          <a:xfrm>
            <a:off x="2972436" y="3196912"/>
            <a:ext cx="248062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术后1月禁止过硬、过热食物</a:t>
            </a:r>
            <a:endParaRPr lang="zh-CN" alt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1" name="文本框 16"/>
          <p:cNvSpPr txBox="1"/>
          <p:nvPr/>
        </p:nvSpPr>
        <p:spPr>
          <a:xfrm>
            <a:off x="6980557" y="3196912"/>
            <a:ext cx="1636395" cy="5219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术后1周可以淋浴避免揉搓穿刺部位</a:t>
            </a:r>
          </a:p>
        </p:txBody>
      </p:sp>
      <p:pic>
        <p:nvPicPr>
          <p:cNvPr id="2097206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07" y="1566867"/>
            <a:ext cx="1395730" cy="14389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9720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347" y="1566867"/>
            <a:ext cx="1531620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8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182" y="3571876"/>
            <a:ext cx="1395095" cy="1696085"/>
          </a:xfrm>
          <a:prstGeom prst="rect">
            <a:avLst/>
          </a:prstGeom>
        </p:spPr>
      </p:pic>
      <p:sp>
        <p:nvSpPr>
          <p:cNvPr id="1048802" name="文本框 19"/>
          <p:cNvSpPr txBox="1"/>
          <p:nvPr/>
        </p:nvSpPr>
        <p:spPr>
          <a:xfrm>
            <a:off x="4595802" y="5435601"/>
            <a:ext cx="307564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术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避免提拿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重物、剧烈运动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1"/>
          <p:cNvPicPr>
            <a:picLocks noChangeAspect="1"/>
          </p:cNvPicPr>
          <p:nvPr/>
        </p:nvPicPr>
        <p:blipFill rotWithShape="1">
          <a:blip r:embed="rId2" cstate="print"/>
          <a:srcRect b="50000"/>
          <a:stretch>
            <a:fillRect/>
          </a:stretch>
        </p:blipFill>
        <p:spPr>
          <a:xfrm>
            <a:off x="0" y="217330"/>
            <a:ext cx="12282128" cy="9212462"/>
          </a:xfrm>
          <a:prstGeom prst="rect">
            <a:avLst/>
          </a:prstGeom>
        </p:spPr>
      </p:pic>
      <p:pic>
        <p:nvPicPr>
          <p:cNvPr id="2097165" name="图片 4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1248816" y="476672"/>
            <a:ext cx="6235026" cy="6858000"/>
          </a:xfrm>
          <a:prstGeom prst="rect">
            <a:avLst/>
          </a:prstGeom>
        </p:spPr>
      </p:pic>
      <p:sp>
        <p:nvSpPr>
          <p:cNvPr id="1048600" name="Text Box 3"/>
          <p:cNvSpPr>
            <a:spLocks noChangeArrowheads="1"/>
          </p:cNvSpPr>
          <p:nvPr/>
        </p:nvSpPr>
        <p:spPr bwMode="auto">
          <a:xfrm>
            <a:off x="1199456" y="2280824"/>
            <a:ext cx="2885564" cy="13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zh-CN" altLang="en-US" sz="6000" dirty="0">
                <a:solidFill>
                  <a:srgbClr val="FFFFFF"/>
                </a:solidFill>
                <a:latin typeface="Arial" panose="020F0502020204030204"/>
                <a:cs typeface="+mn-ea"/>
                <a:sym typeface="+mn-lt"/>
              </a:rPr>
              <a:t>目 录</a:t>
            </a:r>
            <a:r>
              <a:rPr lang="en-US" altLang="zh-CN" sz="2400" dirty="0">
                <a:solidFill>
                  <a:srgbClr val="FFFFFF"/>
                </a:solidFill>
                <a:latin typeface="Arial" panose="020F0502020204030204"/>
                <a:cs typeface="+mn-ea"/>
                <a:sym typeface="+mn-lt"/>
              </a:rPr>
              <a:t>/COMPANY</a:t>
            </a:r>
            <a:endParaRPr lang="zh-CN" altLang="en-US" sz="2400" dirty="0">
              <a:solidFill>
                <a:srgbClr val="FFFFFF"/>
              </a:solidFill>
              <a:latin typeface="Arial" panose="020F0502020204030204"/>
              <a:cs typeface="+mn-ea"/>
              <a:sym typeface="+mn-lt"/>
            </a:endParaRPr>
          </a:p>
        </p:txBody>
      </p:sp>
      <p:grpSp>
        <p:nvGrpSpPr>
          <p:cNvPr id="46" name="组合 5"/>
          <p:cNvGrpSpPr/>
          <p:nvPr/>
        </p:nvGrpSpPr>
        <p:grpSpPr>
          <a:xfrm>
            <a:off x="6744072" y="2066716"/>
            <a:ext cx="4680520" cy="2214889"/>
            <a:chOff x="5053405" y="2313934"/>
            <a:chExt cx="3620637" cy="2214889"/>
          </a:xfrm>
        </p:grpSpPr>
        <p:sp>
          <p:nvSpPr>
            <p:cNvPr id="1048601" name="TextBox 76"/>
            <p:cNvSpPr txBox="1"/>
            <p:nvPr/>
          </p:nvSpPr>
          <p:spPr>
            <a:xfrm>
              <a:off x="5647341" y="2390334"/>
              <a:ext cx="3026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2400" dirty="0" smtClean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+mn-lt"/>
                </a:rPr>
                <a:t>什么是房颤</a:t>
              </a:r>
              <a:endParaRPr lang="zh-CN" altLang="en-US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endParaRPr>
            </a:p>
          </p:txBody>
        </p:sp>
        <p:sp>
          <p:nvSpPr>
            <p:cNvPr id="1048602" name="任意多边形 59"/>
            <p:cNvSpPr/>
            <p:nvPr/>
          </p:nvSpPr>
          <p:spPr>
            <a:xfrm>
              <a:off x="5053405" y="2313934"/>
              <a:ext cx="593936" cy="567371"/>
            </a:xfrm>
            <a:custGeom>
              <a:avLst/>
              <a:gdLst>
                <a:gd name="connsiteX0" fmla="*/ 1137101 w 2274202"/>
                <a:gd name="connsiteY0" fmla="*/ 0 h 2172483"/>
                <a:gd name="connsiteX1" fmla="*/ 2274202 w 2274202"/>
                <a:gd name="connsiteY1" fmla="*/ 1086242 h 2172483"/>
                <a:gd name="connsiteX2" fmla="*/ 1137101 w 2274202"/>
                <a:gd name="connsiteY2" fmla="*/ 2172483 h 2172483"/>
                <a:gd name="connsiteX3" fmla="*/ 0 w 2274202"/>
                <a:gd name="connsiteY3" fmla="*/ 1086242 h 217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202" h="2172483">
                  <a:moveTo>
                    <a:pt x="1137101" y="0"/>
                  </a:moveTo>
                  <a:lnTo>
                    <a:pt x="2274202" y="1086242"/>
                  </a:lnTo>
                  <a:lnTo>
                    <a:pt x="1137101" y="2172483"/>
                  </a:lnTo>
                  <a:lnTo>
                    <a:pt x="0" y="1086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dirty="0">
                  <a:solidFill>
                    <a:srgbClr val="0E1A66"/>
                  </a:solidFill>
                  <a:latin typeface="Arial" panose="020F0502020204030204"/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0E1A66"/>
                </a:solidFill>
                <a:latin typeface="Arial" panose="020F0502020204030204"/>
                <a:cs typeface="+mn-ea"/>
                <a:sym typeface="+mn-lt"/>
              </a:endParaRPr>
            </a:p>
          </p:txBody>
        </p:sp>
        <p:sp>
          <p:nvSpPr>
            <p:cNvPr id="1048603" name="TextBox 76"/>
            <p:cNvSpPr txBox="1"/>
            <p:nvPr/>
          </p:nvSpPr>
          <p:spPr>
            <a:xfrm>
              <a:off x="5647341" y="3214552"/>
              <a:ext cx="302670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2400" dirty="0" smtClean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房颤的发现与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诊断</a:t>
              </a:r>
              <a:endParaRPr lang="zh-CN" altLang="en-US" sz="21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48604" name="任意多边形 63"/>
            <p:cNvSpPr/>
            <p:nvPr/>
          </p:nvSpPr>
          <p:spPr>
            <a:xfrm>
              <a:off x="5053405" y="3137693"/>
              <a:ext cx="593936" cy="567371"/>
            </a:xfrm>
            <a:custGeom>
              <a:avLst/>
              <a:gdLst>
                <a:gd name="connsiteX0" fmla="*/ 1137101 w 2274202"/>
                <a:gd name="connsiteY0" fmla="*/ 0 h 2172483"/>
                <a:gd name="connsiteX1" fmla="*/ 2274202 w 2274202"/>
                <a:gd name="connsiteY1" fmla="*/ 1086242 h 2172483"/>
                <a:gd name="connsiteX2" fmla="*/ 1137101 w 2274202"/>
                <a:gd name="connsiteY2" fmla="*/ 2172483 h 2172483"/>
                <a:gd name="connsiteX3" fmla="*/ 0 w 2274202"/>
                <a:gd name="connsiteY3" fmla="*/ 1086242 h 217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202" h="2172483">
                  <a:moveTo>
                    <a:pt x="1137101" y="0"/>
                  </a:moveTo>
                  <a:lnTo>
                    <a:pt x="2274202" y="1086242"/>
                  </a:lnTo>
                  <a:lnTo>
                    <a:pt x="1137101" y="2172483"/>
                  </a:lnTo>
                  <a:lnTo>
                    <a:pt x="0" y="1086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dirty="0">
                  <a:solidFill>
                    <a:srgbClr val="0E1A66"/>
                  </a:solidFill>
                  <a:latin typeface="Arial" panose="020F0502020204030204"/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0E1A66"/>
                </a:solidFill>
                <a:latin typeface="Arial" panose="020F0502020204030204"/>
                <a:cs typeface="+mn-ea"/>
                <a:sym typeface="+mn-lt"/>
              </a:endParaRPr>
            </a:p>
          </p:txBody>
        </p:sp>
        <p:sp>
          <p:nvSpPr>
            <p:cNvPr id="1048605" name="TextBox 76"/>
            <p:cNvSpPr txBox="1"/>
            <p:nvPr/>
          </p:nvSpPr>
          <p:spPr>
            <a:xfrm>
              <a:off x="5647341" y="4046538"/>
              <a:ext cx="3026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2400" dirty="0" smtClean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+mn-lt"/>
                </a:rPr>
                <a:t>房颤与射频消融</a:t>
              </a:r>
              <a:endParaRPr lang="zh-CN" altLang="en-US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endParaRPr>
            </a:p>
          </p:txBody>
        </p:sp>
        <p:sp>
          <p:nvSpPr>
            <p:cNvPr id="1048606" name="任意多边形 67"/>
            <p:cNvSpPr/>
            <p:nvPr/>
          </p:nvSpPr>
          <p:spPr>
            <a:xfrm>
              <a:off x="5053405" y="3961452"/>
              <a:ext cx="593936" cy="567371"/>
            </a:xfrm>
            <a:custGeom>
              <a:avLst/>
              <a:gdLst>
                <a:gd name="connsiteX0" fmla="*/ 1137101 w 2274202"/>
                <a:gd name="connsiteY0" fmla="*/ 0 h 2172483"/>
                <a:gd name="connsiteX1" fmla="*/ 2274202 w 2274202"/>
                <a:gd name="connsiteY1" fmla="*/ 1086242 h 2172483"/>
                <a:gd name="connsiteX2" fmla="*/ 1137101 w 2274202"/>
                <a:gd name="connsiteY2" fmla="*/ 2172483 h 2172483"/>
                <a:gd name="connsiteX3" fmla="*/ 0 w 2274202"/>
                <a:gd name="connsiteY3" fmla="*/ 1086242 h 217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202" h="2172483">
                  <a:moveTo>
                    <a:pt x="1137101" y="0"/>
                  </a:moveTo>
                  <a:lnTo>
                    <a:pt x="2274202" y="1086242"/>
                  </a:lnTo>
                  <a:lnTo>
                    <a:pt x="1137101" y="2172483"/>
                  </a:lnTo>
                  <a:lnTo>
                    <a:pt x="0" y="1086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dirty="0">
                  <a:solidFill>
                    <a:srgbClr val="0E1A66"/>
                  </a:solidFill>
                  <a:latin typeface="Arial" panose="020F0502020204030204"/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0E1A66"/>
                </a:solidFill>
                <a:latin typeface="Arial" panose="020F050202020403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extBox 18"/>
          <p:cNvSpPr txBox="1"/>
          <p:nvPr/>
        </p:nvSpPr>
        <p:spPr>
          <a:xfrm flipH="1">
            <a:off x="7977158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术后出现心律失常是正常的吗？</a:t>
            </a:r>
          </a:p>
        </p:txBody>
      </p:sp>
      <p:grpSp>
        <p:nvGrpSpPr>
          <p:cNvPr id="138" name="组合 21"/>
          <p:cNvGrpSpPr/>
          <p:nvPr/>
        </p:nvGrpSpPr>
        <p:grpSpPr>
          <a:xfrm>
            <a:off x="4418997" y="2643182"/>
            <a:ext cx="6249035" cy="3177540"/>
            <a:chOff x="4539" y="3149"/>
            <a:chExt cx="9841" cy="5004"/>
          </a:xfrm>
        </p:grpSpPr>
        <p:pic>
          <p:nvPicPr>
            <p:cNvPr id="2097209" name="图片 22" descr="1tm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9376" y="3149"/>
              <a:ext cx="5004" cy="5004"/>
            </a:xfrm>
            <a:prstGeom prst="rect">
              <a:avLst/>
            </a:prstGeom>
          </p:spPr>
        </p:pic>
        <p:sp>
          <p:nvSpPr>
            <p:cNvPr id="1048807" name="文本框 2"/>
            <p:cNvSpPr txBox="1"/>
            <p:nvPr/>
          </p:nvSpPr>
          <p:spPr>
            <a:xfrm>
              <a:off x="4539" y="4661"/>
              <a:ext cx="8289" cy="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因为心脏组织需要恢复</a:t>
              </a:r>
            </a:p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术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后</a:t>
              </a: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月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内出现心律失常很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常见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b="1" kern="0" dirty="0" smtClean="0">
                  <a:solidFill>
                    <a:srgbClr val="ED7D31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（使用</a:t>
              </a:r>
              <a:r>
                <a:rPr lang="zh-CN" altLang="en-US" b="1" kern="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决奈达隆</a:t>
              </a:r>
              <a:r>
                <a:rPr lang="zh-CN" altLang="en-US" b="1" kern="0" dirty="0" smtClean="0">
                  <a:solidFill>
                    <a:srgbClr val="ED7D31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可以最大限度降低复发）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但不代表手术失败！</a:t>
              </a:r>
            </a:p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术后观察期为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个月</a:t>
              </a:r>
            </a:p>
          </p:txBody>
        </p:sp>
      </p:grpSp>
      <p:pic>
        <p:nvPicPr>
          <p:cNvPr id="2097210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727" y="3603302"/>
            <a:ext cx="1998345" cy="2143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3145735" name="直接连接符 25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32546" y="3406843"/>
            <a:ext cx="6843713" cy="0"/>
          </a:xfrm>
          <a:prstGeom prst="line">
            <a:avLst/>
          </a:prstGeom>
          <a:noFill/>
          <a:ln w="6350" cap="flat" cmpd="sng" algn="ctr">
            <a:solidFill>
              <a:srgbClr val="F8931D"/>
            </a:solidFill>
            <a:prstDash val="sysDash"/>
            <a:miter lim="800000"/>
          </a:ln>
          <a:effectLst/>
        </p:spPr>
      </p:cxnSp>
      <p:sp>
        <p:nvSpPr>
          <p:cNvPr id="1048808" name="矩形 26"/>
          <p:cNvSpPr/>
          <p:nvPr>
            <p:custDataLst>
              <p:tags r:id="rId2"/>
            </p:custDataLst>
          </p:nvPr>
        </p:nvSpPr>
        <p:spPr>
          <a:xfrm>
            <a:off x="2202145" y="1728198"/>
            <a:ext cx="1604375" cy="1042947"/>
          </a:xfrm>
          <a:prstGeom prst="rect">
            <a:avLst/>
          </a:prstGeom>
          <a:solidFill>
            <a:srgbClr val="FFCA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射频消融</a:t>
            </a:r>
          </a:p>
        </p:txBody>
      </p:sp>
      <p:sp>
        <p:nvSpPr>
          <p:cNvPr id="1048809" name="椭圆 28"/>
          <p:cNvSpPr/>
          <p:nvPr>
            <p:custDataLst>
              <p:tags r:id="rId3"/>
            </p:custDataLst>
          </p:nvPr>
        </p:nvSpPr>
        <p:spPr>
          <a:xfrm flipH="1">
            <a:off x="2863536" y="2948196"/>
            <a:ext cx="281594" cy="281594"/>
          </a:xfrm>
          <a:prstGeom prst="ellipse">
            <a:avLst/>
          </a:prstGeom>
          <a:solidFill>
            <a:srgbClr val="F893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2685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A</a:t>
            </a: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9" name="组合 29"/>
          <p:cNvGrpSpPr/>
          <p:nvPr/>
        </p:nvGrpSpPr>
        <p:grpSpPr>
          <a:xfrm>
            <a:off x="5227352" y="1742752"/>
            <a:ext cx="1762760" cy="1500505"/>
            <a:chOff x="5812" y="1731"/>
            <a:chExt cx="2776" cy="2363"/>
          </a:xfrm>
        </p:grpSpPr>
        <p:sp>
          <p:nvSpPr>
            <p:cNvPr id="1048810" name="矩形 30"/>
            <p:cNvSpPr/>
            <p:nvPr>
              <p:custDataLst>
                <p:tags r:id="rId6"/>
              </p:custDataLst>
            </p:nvPr>
          </p:nvSpPr>
          <p:spPr>
            <a:xfrm>
              <a:off x="5812" y="1731"/>
              <a:ext cx="2776" cy="1642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靶点心脏组织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细胞凝固性坏死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周围组织损伤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11" name="椭圆 31"/>
            <p:cNvSpPr/>
            <p:nvPr>
              <p:custDataLst>
                <p:tags r:id="rId7"/>
              </p:custDataLst>
            </p:nvPr>
          </p:nvSpPr>
          <p:spPr>
            <a:xfrm flipH="1">
              <a:off x="6853" y="3652"/>
              <a:ext cx="443" cy="443"/>
            </a:xfrm>
            <a:prstGeom prst="ellipse">
              <a:avLst/>
            </a:prstGeom>
            <a:solidFill>
              <a:srgbClr val="F893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62685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B</a:t>
              </a: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40" name="组合 32"/>
          <p:cNvGrpSpPr/>
          <p:nvPr/>
        </p:nvGrpSpPr>
        <p:grpSpPr>
          <a:xfrm>
            <a:off x="7710837" y="1742752"/>
            <a:ext cx="1604010" cy="1485900"/>
            <a:chOff x="9723" y="1731"/>
            <a:chExt cx="2526" cy="2340"/>
          </a:xfrm>
        </p:grpSpPr>
        <p:sp>
          <p:nvSpPr>
            <p:cNvPr id="1048812" name="矩形 33"/>
            <p:cNvSpPr/>
            <p:nvPr>
              <p:custDataLst>
                <p:tags r:id="rId4"/>
              </p:custDataLst>
            </p:nvPr>
          </p:nvSpPr>
          <p:spPr>
            <a:xfrm>
              <a:off x="9723" y="1731"/>
              <a:ext cx="2527" cy="1642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周边损伤组织恢复</a:t>
              </a:r>
            </a:p>
          </p:txBody>
        </p:sp>
        <p:sp>
          <p:nvSpPr>
            <p:cNvPr id="1048813" name="椭圆 34"/>
            <p:cNvSpPr/>
            <p:nvPr>
              <p:custDataLst>
                <p:tags r:id="rId5"/>
              </p:custDataLst>
            </p:nvPr>
          </p:nvSpPr>
          <p:spPr>
            <a:xfrm flipH="1">
              <a:off x="10764" y="3629"/>
              <a:ext cx="443" cy="443"/>
            </a:xfrm>
            <a:prstGeom prst="ellipse">
              <a:avLst/>
            </a:prstGeom>
            <a:solidFill>
              <a:srgbClr val="F893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62685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C</a:t>
              </a: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41" name="组合 35"/>
          <p:cNvGrpSpPr/>
          <p:nvPr/>
        </p:nvGrpSpPr>
        <p:grpSpPr>
          <a:xfrm>
            <a:off x="3806857" y="1742752"/>
            <a:ext cx="1550670" cy="521335"/>
            <a:chOff x="3575" y="1731"/>
            <a:chExt cx="2442" cy="821"/>
          </a:xfrm>
        </p:grpSpPr>
        <p:sp>
          <p:nvSpPr>
            <p:cNvPr id="1048814" name="文本框 25"/>
            <p:cNvSpPr txBox="1"/>
            <p:nvPr/>
          </p:nvSpPr>
          <p:spPr>
            <a:xfrm>
              <a:off x="3575" y="1731"/>
              <a:ext cx="2442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高频交流电,频率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100-1000kHz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45736" name="直接箭头连接符 37"/>
            <p:cNvCxnSpPr>
              <a:cxnSpLocks/>
              <a:stCxn id="1048808" idx="3"/>
              <a:endCxn id="1048810" idx="1"/>
            </p:cNvCxnSpPr>
            <p:nvPr/>
          </p:nvCxnSpPr>
          <p:spPr>
            <a:xfrm>
              <a:off x="3634" y="2529"/>
              <a:ext cx="2238" cy="23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tailEnd type="arrow" w="med" len="med"/>
            </a:ln>
            <a:effectLst/>
          </p:spPr>
        </p:cxnSp>
      </p:grpSp>
      <p:grpSp>
        <p:nvGrpSpPr>
          <p:cNvPr id="142" name="组合 38"/>
          <p:cNvGrpSpPr/>
          <p:nvPr/>
        </p:nvGrpSpPr>
        <p:grpSpPr>
          <a:xfrm>
            <a:off x="6990112" y="1950396"/>
            <a:ext cx="2257631" cy="961183"/>
            <a:chOff x="8588" y="2058"/>
            <a:chExt cx="3480" cy="1390"/>
          </a:xfrm>
        </p:grpSpPr>
        <p:sp>
          <p:nvSpPr>
            <p:cNvPr id="1048815" name="文本框 31"/>
            <p:cNvSpPr txBox="1"/>
            <p:nvPr/>
          </p:nvSpPr>
          <p:spPr>
            <a:xfrm>
              <a:off x="8588" y="2058"/>
              <a:ext cx="1386" cy="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45737" name="直接箭头连接符 40"/>
            <p:cNvCxnSpPr>
              <a:cxnSpLocks/>
              <a:endCxn id="1048812" idx="1"/>
            </p:cNvCxnSpPr>
            <p:nvPr/>
          </p:nvCxnSpPr>
          <p:spPr>
            <a:xfrm flipV="1">
              <a:off x="10964" y="3443"/>
              <a:ext cx="1104" cy="5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tailEnd type="arrow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extBox 18"/>
          <p:cNvSpPr txBox="1"/>
          <p:nvPr/>
        </p:nvSpPr>
        <p:spPr>
          <a:xfrm flipH="1">
            <a:off x="7977158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如何判定手术成功</a:t>
            </a:r>
          </a:p>
        </p:txBody>
      </p:sp>
      <p:sp>
        <p:nvSpPr>
          <p:cNvPr id="1048820" name="TextBox 7"/>
          <p:cNvSpPr txBox="1"/>
          <p:nvPr/>
        </p:nvSpPr>
        <p:spPr>
          <a:xfrm>
            <a:off x="4722610" y="1860575"/>
            <a:ext cx="2494280" cy="30670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id-ID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术后服用抗心律失常药的患者</a:t>
            </a:r>
          </a:p>
        </p:txBody>
      </p:sp>
      <p:sp>
        <p:nvSpPr>
          <p:cNvPr id="1048821" name="圆角矩形 10"/>
          <p:cNvSpPr/>
          <p:nvPr/>
        </p:nvSpPr>
        <p:spPr>
          <a:xfrm>
            <a:off x="3738546" y="4643446"/>
            <a:ext cx="4945738" cy="11820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097211" name="图片 11" descr="timg-t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290" y="1357298"/>
            <a:ext cx="5286307" cy="3523341"/>
          </a:xfrm>
          <a:prstGeom prst="rect">
            <a:avLst/>
          </a:prstGeom>
        </p:spPr>
      </p:pic>
      <p:sp>
        <p:nvSpPr>
          <p:cNvPr id="1048822" name="TextBox 18"/>
          <p:cNvSpPr txBox="1"/>
          <p:nvPr/>
        </p:nvSpPr>
        <p:spPr>
          <a:xfrm flipH="1">
            <a:off x="3809984" y="4786322"/>
            <a:ext cx="4806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停用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抗心律失常药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物５个半衰期以后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决奈达隆、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碘酮３个月后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无房颤/房扑/房速发作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3"/>
          <p:cNvGrpSpPr/>
          <p:nvPr/>
        </p:nvGrpSpPr>
        <p:grpSpPr>
          <a:xfrm>
            <a:off x="0" y="0"/>
            <a:ext cx="12192000" cy="6858000"/>
            <a:chOff x="-1" y="0"/>
            <a:chExt cx="12711434" cy="6858000"/>
          </a:xfrm>
        </p:grpSpPr>
        <p:pic>
          <p:nvPicPr>
            <p:cNvPr id="2097212" name="图片 2"/>
            <p:cNvPicPr>
              <a:picLocks noChangeAspect="1"/>
            </p:cNvPicPr>
            <p:nvPr/>
          </p:nvPicPr>
          <p:blipFill rotWithShape="1">
            <a:blip r:embed="rId2" cstate="print"/>
            <a:srcRect t="47900"/>
            <a:stretch>
              <a:fillRect/>
            </a:stretch>
          </p:blipFill>
          <p:spPr>
            <a:xfrm>
              <a:off x="-1" y="0"/>
              <a:ext cx="8774611" cy="6858000"/>
            </a:xfrm>
            <a:prstGeom prst="rect">
              <a:avLst/>
            </a:prstGeom>
          </p:spPr>
        </p:pic>
        <p:pic>
          <p:nvPicPr>
            <p:cNvPr id="2097213" name="图片 6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8688288" y="0"/>
              <a:ext cx="825959" cy="6858000"/>
            </a:xfrm>
            <a:prstGeom prst="rect">
              <a:avLst/>
            </a:prstGeom>
          </p:spPr>
        </p:pic>
        <p:pic>
          <p:nvPicPr>
            <p:cNvPr id="2097214" name="图片 7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>
              <a:off x="9504084" y="0"/>
              <a:ext cx="825958" cy="6858000"/>
            </a:xfrm>
            <a:prstGeom prst="rect">
              <a:avLst/>
            </a:prstGeom>
          </p:spPr>
        </p:pic>
        <p:pic>
          <p:nvPicPr>
            <p:cNvPr id="2097215" name="图片 8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10296172" y="0"/>
              <a:ext cx="825959" cy="6858000"/>
            </a:xfrm>
            <a:prstGeom prst="rect">
              <a:avLst/>
            </a:prstGeom>
          </p:spPr>
        </p:pic>
        <p:pic>
          <p:nvPicPr>
            <p:cNvPr id="2097216" name="图片 9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>
              <a:off x="11059516" y="0"/>
              <a:ext cx="825958" cy="6858000"/>
            </a:xfrm>
            <a:prstGeom prst="rect">
              <a:avLst/>
            </a:prstGeom>
          </p:spPr>
        </p:pic>
        <p:pic>
          <p:nvPicPr>
            <p:cNvPr id="2097217" name="图片 10"/>
            <p:cNvPicPr>
              <a:picLocks noChangeAspect="1"/>
            </p:cNvPicPr>
            <p:nvPr/>
          </p:nvPicPr>
          <p:blipFill rotWithShape="1">
            <a:blip r:embed="rId3" cstate="print"/>
            <a:srcRect l="91535" t="47900"/>
            <a:stretch>
              <a:fillRect/>
            </a:stretch>
          </p:blipFill>
          <p:spPr>
            <a:xfrm flipH="1">
              <a:off x="11885474" y="0"/>
              <a:ext cx="825959" cy="6858000"/>
            </a:xfrm>
            <a:prstGeom prst="rect">
              <a:avLst/>
            </a:prstGeom>
          </p:spPr>
        </p:pic>
      </p:grpSp>
      <p:sp>
        <p:nvSpPr>
          <p:cNvPr id="1048826" name="TextBox 364"/>
          <p:cNvSpPr txBox="1"/>
          <p:nvPr/>
        </p:nvSpPr>
        <p:spPr>
          <a:xfrm>
            <a:off x="6096000" y="235743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7200" dirty="0" smtClean="0">
                <a:gradFill flip="none" rotWithShape="1">
                  <a:gsLst>
                    <a:gs pos="60000">
                      <a:prstClr val="white"/>
                    </a:gs>
                    <a:gs pos="100000">
                      <a:prstClr val="white">
                        <a:alpha val="37000"/>
                      </a:prstClr>
                    </a:gs>
                  </a:gsLst>
                  <a:lin ang="0" scaled="1"/>
                </a:gradFill>
                <a:latin typeface="汉仪粗宋简" panose="02010600000101010101" pitchFamily="2" charset="-122"/>
                <a:ea typeface="汉仪粗宋简" panose="02010600000101010101" pitchFamily="2" charset="-122"/>
                <a:cs typeface="+mn-ea"/>
                <a:sym typeface="+mn-lt"/>
              </a:rPr>
              <a:t>祝您早日康复</a:t>
            </a:r>
            <a:endParaRPr lang="zh-CN" altLang="en-US" sz="7200" dirty="0">
              <a:gradFill flip="none" rotWithShape="1">
                <a:gsLst>
                  <a:gs pos="60000">
                    <a:prstClr val="white"/>
                  </a:gs>
                  <a:gs pos="100000">
                    <a:prstClr val="white">
                      <a:alpha val="37000"/>
                    </a:prstClr>
                  </a:gs>
                </a:gsLst>
                <a:lin ang="0" scaled="1"/>
              </a:gradFill>
              <a:latin typeface="汉仪粗宋简" panose="02010600000101010101" pitchFamily="2" charset="-122"/>
              <a:ea typeface="汉仪粗宋简" panose="02010600000101010101" pitchFamily="2" charset="-122"/>
              <a:cs typeface="+mn-ea"/>
              <a:sym typeface="+mn-lt"/>
            </a:endParaRPr>
          </a:p>
        </p:txBody>
      </p:sp>
      <p:pic>
        <p:nvPicPr>
          <p:cNvPr id="2097218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4" y="3717032"/>
            <a:ext cx="2995364" cy="3312368"/>
          </a:xfrm>
          <a:prstGeom prst="rect">
            <a:avLst/>
          </a:prstGeom>
        </p:spPr>
      </p:pic>
      <p:pic>
        <p:nvPicPr>
          <p:cNvPr id="2097219" name="图片 20"/>
          <p:cNvPicPr>
            <a:picLocks noChangeAspect="1"/>
          </p:cNvPicPr>
          <p:nvPr/>
        </p:nvPicPr>
        <p:blipFill rotWithShape="1">
          <a:blip r:embed="rId5" cstate="print"/>
          <a:srcRect l="26243" t="30650" r="28986" b="30650"/>
          <a:stretch>
            <a:fillRect/>
          </a:stretch>
        </p:blipFill>
        <p:spPr>
          <a:xfrm>
            <a:off x="7327269" y="476672"/>
            <a:ext cx="1773998" cy="1584176"/>
          </a:xfrm>
          <a:prstGeom prst="rect">
            <a:avLst/>
          </a:prstGeom>
        </p:spPr>
      </p:pic>
      <p:grpSp>
        <p:nvGrpSpPr>
          <p:cNvPr id="150" name="Group 1572"/>
          <p:cNvGrpSpPr/>
          <p:nvPr/>
        </p:nvGrpSpPr>
        <p:grpSpPr>
          <a:xfrm>
            <a:off x="11795538" y="1446755"/>
            <a:ext cx="150668" cy="75666"/>
            <a:chOff x="852056" y="525267"/>
            <a:chExt cx="200890" cy="100888"/>
          </a:xfrm>
        </p:grpSpPr>
        <p:cxnSp>
          <p:nvCxnSpPr>
            <p:cNvPr id="3145738" name="Straight Connector 491"/>
            <p:cNvCxnSpPr>
              <a:cxnSpLocks/>
            </p:cNvCxnSpPr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Straight Connector 1565"/>
            <p:cNvCxnSpPr>
              <a:cxnSpLocks/>
            </p:cNvCxnSpPr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Straight Connector 492"/>
            <p:cNvCxnSpPr>
              <a:cxnSpLocks/>
            </p:cNvCxnSpPr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27" name="Freeform 505"/>
          <p:cNvSpPr>
            <a:spLocks noEditPoints="1"/>
          </p:cNvSpPr>
          <p:nvPr/>
        </p:nvSpPr>
        <p:spPr bwMode="auto">
          <a:xfrm rot="2700000">
            <a:off x="11241667" y="1469725"/>
            <a:ext cx="116939" cy="215363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id-ID" sz="1350">
              <a:solidFill>
                <a:prstClr val="white"/>
              </a:solidFill>
              <a:ea typeface="字魂59号-创粗黑"/>
              <a:cs typeface="+mn-ea"/>
              <a:sym typeface="+mn-lt"/>
            </a:endParaRPr>
          </a:p>
        </p:txBody>
      </p:sp>
      <p:pic>
        <p:nvPicPr>
          <p:cNvPr id="2097220" name="图片 32"/>
          <p:cNvPicPr>
            <a:picLocks noChangeAspect="1"/>
          </p:cNvPicPr>
          <p:nvPr/>
        </p:nvPicPr>
        <p:blipFill rotWithShape="1">
          <a:blip r:embed="rId5" cstate="print"/>
          <a:srcRect l="62721" t="61300"/>
          <a:stretch>
            <a:fillRect/>
          </a:stretch>
        </p:blipFill>
        <p:spPr>
          <a:xfrm>
            <a:off x="10513786" y="5037682"/>
            <a:ext cx="1477148" cy="1584176"/>
          </a:xfrm>
          <a:prstGeom prst="rect">
            <a:avLst/>
          </a:prstGeom>
        </p:spPr>
      </p:pic>
      <p:sp>
        <p:nvSpPr>
          <p:cNvPr id="1048828" name="TextBox 1575"/>
          <p:cNvSpPr txBox="1"/>
          <p:nvPr/>
        </p:nvSpPr>
        <p:spPr>
          <a:xfrm>
            <a:off x="9007671" y="1412776"/>
            <a:ext cx="201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sz="1000" b="1" dirty="0" smtClean="0">
                <a:solidFill>
                  <a:prstClr val="white"/>
                </a:solidFill>
                <a:ea typeface="字魂59号-创粗黑"/>
                <a:cs typeface="+mn-ea"/>
                <a:sym typeface="+mn-lt"/>
              </a:rPr>
              <a:t>RADIOFREQUENCY</a:t>
            </a:r>
            <a:endParaRPr lang="en-US" sz="1000" b="1" dirty="0">
              <a:solidFill>
                <a:prstClr val="white"/>
              </a:solidFill>
              <a:ea typeface="字魂59号-创粗黑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11"/>
          <p:cNvPicPr>
            <a:picLocks noChangeAspect="1"/>
          </p:cNvPicPr>
          <p:nvPr/>
        </p:nvPicPr>
        <p:blipFill rotWithShape="1">
          <a:blip r:embed="rId2" cstate="print"/>
          <a:srcRect b="50000"/>
          <a:stretch>
            <a:fillRect/>
          </a:stretch>
        </p:blipFill>
        <p:spPr>
          <a:xfrm>
            <a:off x="0" y="-27384"/>
            <a:ext cx="12282128" cy="9212462"/>
          </a:xfrm>
          <a:prstGeom prst="rect">
            <a:avLst/>
          </a:prstGeom>
        </p:spPr>
      </p:pic>
      <p:pic>
        <p:nvPicPr>
          <p:cNvPr id="2097167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4" y="2402610"/>
            <a:ext cx="4304876" cy="4352473"/>
          </a:xfrm>
          <a:prstGeom prst="rect">
            <a:avLst/>
          </a:prstGeom>
        </p:spPr>
      </p:pic>
      <p:sp>
        <p:nvSpPr>
          <p:cNvPr id="1048607" name="文本框 14"/>
          <p:cNvSpPr txBox="1"/>
          <p:nvPr/>
        </p:nvSpPr>
        <p:spPr>
          <a:xfrm>
            <a:off x="3935760" y="2951946"/>
            <a:ext cx="7776864" cy="89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en-US" sz="5400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什么是房颤？</a:t>
            </a:r>
            <a:endParaRPr lang="zh-CN" altLang="en-US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048608" name="文本框 15"/>
          <p:cNvSpPr txBox="1"/>
          <p:nvPr/>
        </p:nvSpPr>
        <p:spPr>
          <a:xfrm>
            <a:off x="2567608" y="1124744"/>
            <a:ext cx="3872828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zh-CN" sz="6600" dirty="0">
                <a:solidFill>
                  <a:srgbClr val="FFFF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 01.</a:t>
            </a:r>
            <a:endParaRPr kumimoji="1" lang="zh-CN" altLang="en-US" sz="6600" dirty="0">
              <a:solidFill>
                <a:srgbClr val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21"/>
          <p:cNvGrpSpPr/>
          <p:nvPr/>
        </p:nvGrpSpPr>
        <p:grpSpPr>
          <a:xfrm>
            <a:off x="7667635" y="1124744"/>
            <a:ext cx="3209317" cy="369332"/>
            <a:chOff x="4614813" y="399293"/>
            <a:chExt cx="4279088" cy="492443"/>
          </a:xfrm>
        </p:grpSpPr>
        <p:sp>
          <p:nvSpPr>
            <p:cNvPr id="1048609" name="TextBox 18"/>
            <p:cNvSpPr txBox="1"/>
            <p:nvPr/>
          </p:nvSpPr>
          <p:spPr>
            <a:xfrm flipH="1">
              <a:off x="4614813" y="399293"/>
              <a:ext cx="28575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B050"/>
                  </a:solidFill>
                  <a:cs typeface="+mn-ea"/>
                  <a:sym typeface="+mn-lt"/>
                </a:rPr>
                <a:t>隐形杀手</a:t>
              </a:r>
              <a:r>
                <a:rPr lang="en-US" altLang="zh-CN" b="1" dirty="0" smtClean="0">
                  <a:solidFill>
                    <a:srgbClr val="00B050"/>
                  </a:solidFill>
                  <a:cs typeface="+mn-ea"/>
                  <a:sym typeface="+mn-lt"/>
                </a:rPr>
                <a:t>-</a:t>
              </a:r>
              <a:r>
                <a:rPr lang="zh-CN" altLang="en-US" b="1" dirty="0" smtClean="0">
                  <a:solidFill>
                    <a:srgbClr val="00B050"/>
                  </a:solidFill>
                  <a:cs typeface="+mn-ea"/>
                  <a:sym typeface="+mn-lt"/>
                </a:rPr>
                <a:t>心房颤动</a:t>
              </a:r>
              <a:endParaRPr lang="en-US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048610" name="椭圆 23"/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11" name="椭圆 24"/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12" name="椭圆 25"/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13" name="椭圆 26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14" name="椭圆 27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048615" name="云形标注 19"/>
          <p:cNvSpPr/>
          <p:nvPr/>
        </p:nvSpPr>
        <p:spPr>
          <a:xfrm>
            <a:off x="6102940" y="1790024"/>
            <a:ext cx="4010259" cy="2214578"/>
          </a:xfrm>
          <a:prstGeom prst="cloudCallout">
            <a:avLst>
              <a:gd name="adj1" fmla="val -44827"/>
              <a:gd name="adj2" fmla="val 55241"/>
            </a:avLst>
          </a:prstGeom>
          <a:solidFill>
            <a:srgbClr val="ED4889"/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医生，我前几天在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社区医院做了一个心电图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我房颤了，这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6" name="云形标注 20"/>
          <p:cNvSpPr/>
          <p:nvPr/>
        </p:nvSpPr>
        <p:spPr>
          <a:xfrm>
            <a:off x="2095472" y="1643219"/>
            <a:ext cx="3557239" cy="1911749"/>
          </a:xfrm>
          <a:prstGeom prst="cloudCallout">
            <a:avLst>
              <a:gd name="adj1" fmla="val 14273"/>
              <a:gd name="adj2" fmla="val 70089"/>
            </a:avLst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颤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心跳不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齐的一种，接下来让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我们好好认识一下房颤吧！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8" name="图片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1" r="11521" b="10792"/>
          <a:stretch>
            <a:fillRect/>
          </a:stretch>
        </p:blipFill>
        <p:spPr>
          <a:xfrm>
            <a:off x="3772332" y="4004602"/>
            <a:ext cx="3053934" cy="2139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6000" p14:dur="200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43"/>
          <p:cNvGrpSpPr/>
          <p:nvPr/>
        </p:nvGrpSpPr>
        <p:grpSpPr>
          <a:xfrm>
            <a:off x="7720133" y="1124744"/>
            <a:ext cx="3156816" cy="369332"/>
            <a:chOff x="4684813" y="399293"/>
            <a:chExt cx="4209088" cy="492443"/>
          </a:xfrm>
        </p:grpSpPr>
        <p:sp>
          <p:nvSpPr>
            <p:cNvPr id="1048623" name="TextBox 18"/>
            <p:cNvSpPr txBox="1"/>
            <p:nvPr/>
          </p:nvSpPr>
          <p:spPr>
            <a:xfrm flipH="1">
              <a:off x="4684813" y="399293"/>
              <a:ext cx="25723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cs typeface="+mn-ea"/>
                  <a:sym typeface="+mn-lt"/>
                </a:rPr>
                <a:t>正常心脏怎么跳</a:t>
              </a:r>
              <a:endParaRPr lang="en-US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048624" name="椭圆 49"/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25" name="椭圆 53"/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26" name="椭圆 57"/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27" name="椭圆 59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28" name="椭圆 65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048629" name="矩形 66"/>
          <p:cNvSpPr/>
          <p:nvPr/>
        </p:nvSpPr>
        <p:spPr>
          <a:xfrm>
            <a:off x="5524496" y="1571612"/>
            <a:ext cx="4867668" cy="420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健康人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心脏的跳动是从心脏司令部</a:t>
            </a:r>
            <a:r>
              <a:rPr lang="en-US" altLang="zh-CN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窦房结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大静脉与右心房的交界处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窦房结可自动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节律整齐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r>
              <a:rPr lang="en-US" altLang="zh-CN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(60-100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b="1" dirty="0" smtClean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依次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心房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、房室结传至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心室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，使整个心脏按顺序规律协调的收缩与舒张，从而保证心脏的泵血</a:t>
            </a: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功能。</a:t>
            </a:r>
            <a:endParaRPr lang="en-US" altLang="zh-CN" sz="2000" b="1" dirty="0" smtClean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这种正常的心脏</a:t>
            </a:r>
            <a:r>
              <a:rPr lang="zh-CN" altLang="en-US" sz="2000" b="1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节律称为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窦性心律</a:t>
            </a:r>
          </a:p>
        </p:txBody>
      </p:sp>
      <p:sp>
        <p:nvSpPr>
          <p:cNvPr id="1048630" name="圆角矩形 67"/>
          <p:cNvSpPr/>
          <p:nvPr/>
        </p:nvSpPr>
        <p:spPr>
          <a:xfrm>
            <a:off x="5430567" y="1476612"/>
            <a:ext cx="5044724" cy="4469868"/>
          </a:xfrm>
          <a:prstGeom prst="roundRect">
            <a:avLst>
              <a:gd name="adj" fmla="val 4998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68"/>
          <p:cNvGrpSpPr/>
          <p:nvPr/>
        </p:nvGrpSpPr>
        <p:grpSpPr>
          <a:xfrm>
            <a:off x="1381092" y="2428868"/>
            <a:ext cx="3616839" cy="2616484"/>
            <a:chOff x="486889" y="1829835"/>
            <a:chExt cx="3616839" cy="2616484"/>
          </a:xfrm>
        </p:grpSpPr>
        <p:grpSp>
          <p:nvGrpSpPr>
            <p:cNvPr id="57" name="组合 12"/>
            <p:cNvGrpSpPr/>
            <p:nvPr/>
          </p:nvGrpSpPr>
          <p:grpSpPr>
            <a:xfrm>
              <a:off x="1229094" y="2091092"/>
              <a:ext cx="2438217" cy="1946518"/>
              <a:chOff x="825335" y="2091092"/>
              <a:chExt cx="2438217" cy="1946518"/>
            </a:xfrm>
          </p:grpSpPr>
          <p:pic>
            <p:nvPicPr>
              <p:cNvPr id="2097169" name="图片 76"/>
              <p:cNvPicPr>
                <a:picLocks noChangeAspect="1"/>
              </p:cNvPicPr>
              <p:nvPr/>
            </p:nvPicPr>
            <p:blipFill rotWithShape="1">
              <a:blip r:embed="rId3"/>
              <a:srcRect l="27131" t="14839" r="20376" b="22301"/>
              <a:stretch>
                <a:fillRect/>
              </a:stretch>
            </p:blipFill>
            <p:spPr>
              <a:xfrm>
                <a:off x="825335" y="2091092"/>
                <a:ext cx="2438217" cy="1946518"/>
              </a:xfrm>
              <a:prstGeom prst="rect">
                <a:avLst/>
              </a:prstGeom>
            </p:spPr>
          </p:pic>
          <p:pic>
            <p:nvPicPr>
              <p:cNvPr id="2097170" name="图片 77"/>
              <p:cNvPicPr preferRelativeResize="0"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669" y="3995434"/>
                <a:ext cx="468000" cy="36000"/>
              </a:xfrm>
              <a:prstGeom prst="rect">
                <a:avLst/>
              </a:prstGeom>
            </p:spPr>
          </p:pic>
        </p:grpSp>
        <p:sp>
          <p:nvSpPr>
            <p:cNvPr id="1048631" name="圆角矩形 70"/>
            <p:cNvSpPr/>
            <p:nvPr/>
          </p:nvSpPr>
          <p:spPr>
            <a:xfrm>
              <a:off x="860959" y="2091092"/>
              <a:ext cx="902525" cy="45126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右心房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32" name="圆角矩形 71"/>
            <p:cNvSpPr/>
            <p:nvPr/>
          </p:nvSpPr>
          <p:spPr>
            <a:xfrm>
              <a:off x="2668974" y="1829835"/>
              <a:ext cx="902525" cy="45126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左心房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33" name="圆角矩形 72"/>
            <p:cNvSpPr/>
            <p:nvPr/>
          </p:nvSpPr>
          <p:spPr>
            <a:xfrm>
              <a:off x="3201203" y="2543930"/>
              <a:ext cx="902525" cy="45126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左心室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34" name="圆角矩形 73"/>
            <p:cNvSpPr/>
            <p:nvPr/>
          </p:nvSpPr>
          <p:spPr>
            <a:xfrm>
              <a:off x="871348" y="3995056"/>
              <a:ext cx="902525" cy="45126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右</a:t>
              </a:r>
              <a:r>
                <a:rPr lang="zh-CN" altLang="en-US" sz="2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心室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35" name="圆角矩形 74"/>
            <p:cNvSpPr/>
            <p:nvPr/>
          </p:nvSpPr>
          <p:spPr>
            <a:xfrm>
              <a:off x="498764" y="3396028"/>
              <a:ext cx="902525" cy="451263"/>
            </a:xfrm>
            <a:prstGeom prst="round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房室结</a:t>
              </a:r>
            </a:p>
          </p:txBody>
        </p:sp>
        <p:sp>
          <p:nvSpPr>
            <p:cNvPr id="1048636" name="圆角矩形 75"/>
            <p:cNvSpPr/>
            <p:nvPr/>
          </p:nvSpPr>
          <p:spPr>
            <a:xfrm>
              <a:off x="486889" y="2677930"/>
              <a:ext cx="902525" cy="451263"/>
            </a:xfrm>
            <a:prstGeom prst="round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窦房结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22"/>
          <p:cNvGrpSpPr/>
          <p:nvPr/>
        </p:nvGrpSpPr>
        <p:grpSpPr>
          <a:xfrm>
            <a:off x="8167703" y="1130842"/>
            <a:ext cx="2709251" cy="369332"/>
            <a:chOff x="5281568" y="407423"/>
            <a:chExt cx="3612333" cy="492443"/>
          </a:xfrm>
        </p:grpSpPr>
        <p:sp>
          <p:nvSpPr>
            <p:cNvPr id="1048640" name="TextBox 18"/>
            <p:cNvSpPr txBox="1"/>
            <p:nvPr/>
          </p:nvSpPr>
          <p:spPr>
            <a:xfrm flipH="1">
              <a:off x="5281568" y="407423"/>
              <a:ext cx="25723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什么是房颤？</a:t>
              </a:r>
              <a:endParaRPr lang="en-US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048641" name="椭圆 28"/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42" name="椭圆 29"/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43" name="椭圆 30"/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44" name="椭圆 31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45" name="椭圆 32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3" name="组合 52"/>
          <p:cNvGrpSpPr>
            <a:grpSpLocks noChangeAspect="1"/>
          </p:cNvGrpSpPr>
          <p:nvPr/>
        </p:nvGrpSpPr>
        <p:grpSpPr>
          <a:xfrm>
            <a:off x="1381093" y="785794"/>
            <a:ext cx="3692567" cy="5286412"/>
            <a:chOff x="453632" y="762374"/>
            <a:chExt cx="4251325" cy="6333096"/>
          </a:xfrm>
        </p:grpSpPr>
        <p:pic>
          <p:nvPicPr>
            <p:cNvPr id="2097171" name="图片 53" descr="图片包含 物体, 游戏机, 灯, 灯光  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32" y="762374"/>
              <a:ext cx="4251325" cy="6333096"/>
            </a:xfrm>
            <a:prstGeom prst="rect">
              <a:avLst/>
            </a:prstGeom>
          </p:spPr>
        </p:pic>
        <p:sp>
          <p:nvSpPr>
            <p:cNvPr id="1048646" name="文本框 6"/>
            <p:cNvSpPr txBox="1"/>
            <p:nvPr/>
          </p:nvSpPr>
          <p:spPr>
            <a:xfrm rot="577194">
              <a:off x="967444" y="989208"/>
              <a:ext cx="3570395" cy="3040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心房颤动简称房颤，是最常见的持续性快速心律失常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心跳活动快速而紊乱，心房失去有效的收缩功能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是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21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世纪常见的心血管流行病</a:t>
              </a:r>
            </a:p>
          </p:txBody>
        </p:sp>
      </p:grpSp>
      <p:grpSp>
        <p:nvGrpSpPr>
          <p:cNvPr id="64" name="组合 55"/>
          <p:cNvGrpSpPr/>
          <p:nvPr/>
        </p:nvGrpSpPr>
        <p:grpSpPr>
          <a:xfrm>
            <a:off x="6055853" y="762856"/>
            <a:ext cx="5080710" cy="5253627"/>
            <a:chOff x="6240016" y="336313"/>
            <a:chExt cx="3882640" cy="4248231"/>
          </a:xfrm>
        </p:grpSpPr>
        <p:grpSp>
          <p:nvGrpSpPr>
            <p:cNvPr id="65" name="组合 11"/>
            <p:cNvGrpSpPr>
              <a:grpSpLocks noChangeAspect="1"/>
            </p:cNvGrpSpPr>
            <p:nvPr/>
          </p:nvGrpSpPr>
          <p:grpSpPr>
            <a:xfrm>
              <a:off x="6240016" y="336313"/>
              <a:ext cx="3021962" cy="4248231"/>
              <a:chOff x="263352" y="571822"/>
              <a:chExt cx="4064884" cy="5714356"/>
            </a:xfrm>
          </p:grpSpPr>
          <p:grpSp>
            <p:nvGrpSpPr>
              <p:cNvPr id="66" name="组合 16"/>
              <p:cNvGrpSpPr>
                <a:grpSpLocks noChangeAspect="1"/>
              </p:cNvGrpSpPr>
              <p:nvPr/>
            </p:nvGrpSpPr>
            <p:grpSpPr>
              <a:xfrm>
                <a:off x="263352" y="571822"/>
                <a:ext cx="4064041" cy="3073201"/>
                <a:chOff x="6456040" y="571823"/>
                <a:chExt cx="4569280" cy="3455259"/>
              </a:xfrm>
            </p:grpSpPr>
            <p:grpSp>
              <p:nvGrpSpPr>
                <p:cNvPr id="67" name="组合 26"/>
                <p:cNvGrpSpPr/>
                <p:nvPr/>
              </p:nvGrpSpPr>
              <p:grpSpPr>
                <a:xfrm>
                  <a:off x="6456040" y="571823"/>
                  <a:ext cx="2664296" cy="3455259"/>
                  <a:chOff x="6456040" y="571823"/>
                  <a:chExt cx="2664296" cy="3455259"/>
                </a:xfrm>
              </p:grpSpPr>
              <p:pic>
                <p:nvPicPr>
                  <p:cNvPr id="2097172" name="图片 6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6456040" y="571823"/>
                    <a:ext cx="2664296" cy="3455259"/>
                  </a:xfrm>
                  <a:prstGeom prst="rect">
                    <a:avLst/>
                  </a:prstGeom>
                </p:spPr>
              </p:pic>
              <p:sp>
                <p:nvSpPr>
                  <p:cNvPr id="1048647" name="流程图: 接点 29"/>
                  <p:cNvSpPr/>
                  <p:nvPr/>
                </p:nvSpPr>
                <p:spPr>
                  <a:xfrm>
                    <a:off x="7248128" y="1988840"/>
                    <a:ext cx="144016" cy="144016"/>
                  </a:xfrm>
                  <a:prstGeom prst="flowChartConnector">
                    <a:avLst/>
                  </a:prstGeom>
                  <a:solidFill>
                    <a:srgbClr val="FFFF66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>
                    <a:glow rad="101600">
                      <a:srgbClr val="FFC000">
                        <a:satMod val="175000"/>
                        <a:alpha val="40000"/>
                      </a:srgb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endParaRPr>
                  </a:p>
                </p:txBody>
              </p:sp>
            </p:grpSp>
            <p:pic>
              <p:nvPicPr>
                <p:cNvPr id="2097173" name="图片 68" descr="图片包含 游戏机, 桌子  描述已自动生成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72264" y="1844824"/>
                  <a:ext cx="2553056" cy="733527"/>
                </a:xfrm>
                <a:prstGeom prst="rect">
                  <a:avLst/>
                </a:prstGeom>
                <a:effectLst>
                  <a:reflection stA="45000" endPos="0" dist="50800" dir="5400000" sy="-100000" algn="bl" rotWithShape="0"/>
                </a:effectLst>
              </p:spPr>
            </p:pic>
          </p:grpSp>
          <p:grpSp>
            <p:nvGrpSpPr>
              <p:cNvPr id="68" name="组合 17"/>
              <p:cNvGrpSpPr/>
              <p:nvPr/>
            </p:nvGrpSpPr>
            <p:grpSpPr>
              <a:xfrm>
                <a:off x="268252" y="3211778"/>
                <a:ext cx="4059984" cy="3074400"/>
                <a:chOff x="6460939" y="3211778"/>
                <a:chExt cx="4059984" cy="3074400"/>
              </a:xfrm>
            </p:grpSpPr>
            <p:grpSp>
              <p:nvGrpSpPr>
                <p:cNvPr id="69" name="组合 18"/>
                <p:cNvGrpSpPr>
                  <a:grpSpLocks noChangeAspect="1"/>
                </p:cNvGrpSpPr>
                <p:nvPr/>
              </p:nvGrpSpPr>
              <p:grpSpPr>
                <a:xfrm>
                  <a:off x="6460939" y="3211778"/>
                  <a:ext cx="2370622" cy="3074400"/>
                  <a:chOff x="2567608" y="1412776"/>
                  <a:chExt cx="2664296" cy="3455259"/>
                </a:xfrm>
              </p:grpSpPr>
              <p:pic>
                <p:nvPicPr>
                  <p:cNvPr id="2097174" name="图片 63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2567608" y="1412776"/>
                    <a:ext cx="2664296" cy="3455259"/>
                  </a:xfrm>
                  <a:prstGeom prst="rect">
                    <a:avLst/>
                  </a:prstGeom>
                </p:spPr>
              </p:pic>
              <p:sp>
                <p:nvSpPr>
                  <p:cNvPr id="1048648" name="流程图: 接点 23"/>
                  <p:cNvSpPr/>
                  <p:nvPr/>
                </p:nvSpPr>
                <p:spPr>
                  <a:xfrm>
                    <a:off x="3359696" y="2829793"/>
                    <a:ext cx="144016" cy="144016"/>
                  </a:xfrm>
                  <a:prstGeom prst="flowChartConnector">
                    <a:avLst/>
                  </a:prstGeom>
                  <a:solidFill>
                    <a:srgbClr val="FFFF66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>
                    <a:glow rad="101600">
                      <a:srgbClr val="FFC000">
                        <a:satMod val="175000"/>
                        <a:alpha val="40000"/>
                      </a:srgb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048649" name="流程图: 接点 24"/>
                  <p:cNvSpPr/>
                  <p:nvPr/>
                </p:nvSpPr>
                <p:spPr>
                  <a:xfrm>
                    <a:off x="3431704" y="3140405"/>
                    <a:ext cx="144016" cy="144016"/>
                  </a:xfrm>
                  <a:prstGeom prst="flowChartConnector">
                    <a:avLst/>
                  </a:prstGeom>
                  <a:solidFill>
                    <a:srgbClr val="FFFF66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>
                    <a:glow rad="101600">
                      <a:srgbClr val="FFC000">
                        <a:satMod val="175000"/>
                        <a:alpha val="40000"/>
                      </a:srgb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048650" name="流程图: 接点 25"/>
                  <p:cNvSpPr/>
                  <p:nvPr/>
                </p:nvSpPr>
                <p:spPr>
                  <a:xfrm>
                    <a:off x="3215680" y="3284984"/>
                    <a:ext cx="144016" cy="144016"/>
                  </a:xfrm>
                  <a:prstGeom prst="flowChartConnector">
                    <a:avLst/>
                  </a:prstGeom>
                  <a:solidFill>
                    <a:srgbClr val="FFFF66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endParaRPr>
                  </a:p>
                </p:txBody>
              </p:sp>
            </p:grpSp>
            <p:pic>
              <p:nvPicPr>
                <p:cNvPr id="2097175" name="图片 62"/>
                <p:cNvPicPr>
                  <a:picLocks/>
                </p:cNvPicPr>
                <p:nvPr/>
              </p:nvPicPr>
              <p:blipFill rotWithShape="1">
                <a:blip r:embed="rId7" cstate="print"/>
                <a:srcRect l="6568" t="30021" r="31199" b="25271"/>
                <a:stretch>
                  <a:fillRect/>
                </a:stretch>
              </p:blipFill>
              <p:spPr>
                <a:xfrm>
                  <a:off x="8249323" y="4327336"/>
                  <a:ext cx="2271600" cy="651600"/>
                </a:xfrm>
                <a:prstGeom prst="rect">
                  <a:avLst/>
                </a:prstGeom>
              </p:spPr>
            </p:pic>
          </p:grpSp>
        </p:grpSp>
        <p:sp>
          <p:nvSpPr>
            <p:cNvPr id="1048651" name="文本框 2"/>
            <p:cNvSpPr txBox="1"/>
            <p:nvPr/>
          </p:nvSpPr>
          <p:spPr>
            <a:xfrm>
              <a:off x="7710876" y="1816628"/>
              <a:ext cx="2252219" cy="56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窦性心律（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60~100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次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分）</a:t>
              </a:r>
            </a:p>
          </p:txBody>
        </p:sp>
        <p:sp>
          <p:nvSpPr>
            <p:cNvPr id="1048652" name="文本框 31"/>
            <p:cNvSpPr txBox="1"/>
            <p:nvPr/>
          </p:nvSpPr>
          <p:spPr>
            <a:xfrm>
              <a:off x="7710876" y="3677498"/>
              <a:ext cx="2411780" cy="31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房颤心律（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350~600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次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分）</a:t>
              </a:r>
            </a:p>
          </p:txBody>
        </p:sp>
      </p:grpSp>
      <p:grpSp>
        <p:nvGrpSpPr>
          <p:cNvPr id="70" name="组合 71"/>
          <p:cNvGrpSpPr/>
          <p:nvPr/>
        </p:nvGrpSpPr>
        <p:grpSpPr>
          <a:xfrm>
            <a:off x="5588866" y="1578689"/>
            <a:ext cx="867174" cy="870799"/>
            <a:chOff x="5558847" y="1510357"/>
            <a:chExt cx="897193" cy="906489"/>
          </a:xfrm>
        </p:grpSpPr>
        <p:grpSp>
          <p:nvGrpSpPr>
            <p:cNvPr id="71" name="组合 10"/>
            <p:cNvGrpSpPr/>
            <p:nvPr/>
          </p:nvGrpSpPr>
          <p:grpSpPr>
            <a:xfrm>
              <a:off x="5558847" y="1915621"/>
              <a:ext cx="897193" cy="501225"/>
              <a:chOff x="5558847" y="1915621"/>
              <a:chExt cx="897193" cy="501225"/>
            </a:xfrm>
          </p:grpSpPr>
          <p:sp>
            <p:nvSpPr>
              <p:cNvPr id="1048653" name="箭头: 右 30"/>
              <p:cNvSpPr/>
              <p:nvPr/>
            </p:nvSpPr>
            <p:spPr>
              <a:xfrm>
                <a:off x="5750758" y="1915621"/>
                <a:ext cx="489258" cy="174720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54" name="文本框 32"/>
              <p:cNvSpPr txBox="1"/>
              <p:nvPr/>
            </p:nvSpPr>
            <p:spPr>
              <a:xfrm>
                <a:off x="5558847" y="2109069"/>
                <a:ext cx="897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窦房结</a:t>
                </a:r>
              </a:p>
            </p:txBody>
          </p:sp>
        </p:grpSp>
        <p:pic>
          <p:nvPicPr>
            <p:cNvPr id="2097176" name="图片 73" descr="图片包含 游戏机, 伞, 画  描述已自动生成"/>
            <p:cNvPicPr>
              <a:picLocks noChangeAspect="1"/>
            </p:cNvPicPr>
            <p:nvPr/>
          </p:nvPicPr>
          <p:blipFill rotWithShape="1">
            <a:blip r:embed="rId8"/>
            <a:srcRect r="66153" b="65552"/>
            <a:stretch>
              <a:fillRect/>
            </a:stretch>
          </p:blipFill>
          <p:spPr>
            <a:xfrm>
              <a:off x="5669193" y="1510357"/>
              <a:ext cx="633294" cy="598344"/>
            </a:xfrm>
            <a:prstGeom prst="rect">
              <a:avLst/>
            </a:prstGeom>
          </p:spPr>
        </p:pic>
      </p:grpSp>
      <p:grpSp>
        <p:nvGrpSpPr>
          <p:cNvPr id="72" name="组合 76"/>
          <p:cNvGrpSpPr/>
          <p:nvPr/>
        </p:nvGrpSpPr>
        <p:grpSpPr>
          <a:xfrm>
            <a:off x="5453058" y="4319584"/>
            <a:ext cx="1002982" cy="846689"/>
            <a:chOff x="5418336" y="4251252"/>
            <a:chExt cx="1037702" cy="881391"/>
          </a:xfrm>
        </p:grpSpPr>
        <p:grpSp>
          <p:nvGrpSpPr>
            <p:cNvPr id="73" name="组合 9"/>
            <p:cNvGrpSpPr/>
            <p:nvPr/>
          </p:nvGrpSpPr>
          <p:grpSpPr>
            <a:xfrm>
              <a:off x="5418336" y="4637530"/>
              <a:ext cx="1037702" cy="495113"/>
              <a:chOff x="5418336" y="4637530"/>
              <a:chExt cx="1037702" cy="495113"/>
            </a:xfrm>
          </p:grpSpPr>
          <p:sp>
            <p:nvSpPr>
              <p:cNvPr id="1048655" name="箭头: 右 7"/>
              <p:cNvSpPr/>
              <p:nvPr/>
            </p:nvSpPr>
            <p:spPr>
              <a:xfrm>
                <a:off x="5750758" y="4637530"/>
                <a:ext cx="489258" cy="174720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56" name="文本框 8"/>
              <p:cNvSpPr txBox="1"/>
              <p:nvPr/>
            </p:nvSpPr>
            <p:spPr>
              <a:xfrm>
                <a:off x="5418336" y="4812251"/>
                <a:ext cx="1037702" cy="32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异位起搏</a:t>
                </a:r>
              </a:p>
            </p:txBody>
          </p:sp>
        </p:grpSp>
        <p:pic>
          <p:nvPicPr>
            <p:cNvPr id="2097177" name="图片 33" descr="图片包含 游戏机, 伞, 画  描述已自动生成"/>
            <p:cNvPicPr>
              <a:picLocks noChangeAspect="1"/>
            </p:cNvPicPr>
            <p:nvPr/>
          </p:nvPicPr>
          <p:blipFill rotWithShape="1">
            <a:blip r:embed="rId8"/>
            <a:srcRect r="66153" b="65552"/>
            <a:stretch>
              <a:fillRect/>
            </a:stretch>
          </p:blipFill>
          <p:spPr>
            <a:xfrm>
              <a:off x="5653310" y="4251252"/>
              <a:ext cx="633294" cy="5983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22"/>
          <p:cNvGrpSpPr/>
          <p:nvPr/>
        </p:nvGrpSpPr>
        <p:grpSpPr>
          <a:xfrm>
            <a:off x="7524760" y="1142984"/>
            <a:ext cx="3643337" cy="357190"/>
            <a:chOff x="5281568" y="407423"/>
            <a:chExt cx="3612333" cy="492443"/>
          </a:xfrm>
        </p:grpSpPr>
        <p:sp>
          <p:nvSpPr>
            <p:cNvPr id="1048660" name="TextBox 18"/>
            <p:cNvSpPr txBox="1"/>
            <p:nvPr/>
          </p:nvSpPr>
          <p:spPr>
            <a:xfrm flipH="1">
              <a:off x="5281568" y="407423"/>
              <a:ext cx="2572392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房颤的临床表现</a:t>
              </a:r>
              <a:endParaRPr lang="en-US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048661" name="椭圆 28"/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62" name="椭圆 29"/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63" name="椭圆 30"/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64" name="椭圆 31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65" name="椭圆 32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78" name="组合 38"/>
          <p:cNvGrpSpPr>
            <a:grpSpLocks noChangeAspect="1"/>
          </p:cNvGrpSpPr>
          <p:nvPr/>
        </p:nvGrpSpPr>
        <p:grpSpPr>
          <a:xfrm>
            <a:off x="2524100" y="1571612"/>
            <a:ext cx="7046752" cy="4097744"/>
            <a:chOff x="2279576" y="578596"/>
            <a:chExt cx="7094212" cy="5805596"/>
          </a:xfrm>
        </p:grpSpPr>
        <p:grpSp>
          <p:nvGrpSpPr>
            <p:cNvPr id="79" name="组合 27"/>
            <p:cNvGrpSpPr/>
            <p:nvPr/>
          </p:nvGrpSpPr>
          <p:grpSpPr>
            <a:xfrm>
              <a:off x="2279576" y="1478596"/>
              <a:ext cx="1865780" cy="1800000"/>
              <a:chOff x="2279576" y="1478596"/>
              <a:chExt cx="1865780" cy="1800000"/>
            </a:xfrm>
          </p:grpSpPr>
          <p:pic>
            <p:nvPicPr>
              <p:cNvPr id="2097178" name="图片 5" descr="卡通人物  描述已自动生成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9576" y="1478596"/>
                <a:ext cx="1588776" cy="1800000"/>
              </a:xfrm>
              <a:prstGeom prst="rect">
                <a:avLst/>
              </a:prstGeom>
            </p:spPr>
          </p:pic>
          <p:sp>
            <p:nvSpPr>
              <p:cNvPr id="1048666" name="文本框 20"/>
              <p:cNvSpPr txBox="1"/>
              <p:nvPr/>
            </p:nvSpPr>
            <p:spPr>
              <a:xfrm>
                <a:off x="3447673" y="2313460"/>
                <a:ext cx="697683" cy="9651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/>
                  <a:t>心悸</a:t>
                </a:r>
              </a:p>
            </p:txBody>
          </p:sp>
        </p:grpSp>
        <p:grpSp>
          <p:nvGrpSpPr>
            <p:cNvPr id="80" name="组合 28"/>
            <p:cNvGrpSpPr/>
            <p:nvPr/>
          </p:nvGrpSpPr>
          <p:grpSpPr>
            <a:xfrm>
              <a:off x="4882821" y="578596"/>
              <a:ext cx="1674269" cy="1800000"/>
              <a:chOff x="4882821" y="578596"/>
              <a:chExt cx="1674269" cy="1800000"/>
            </a:xfrm>
          </p:grpSpPr>
          <p:pic>
            <p:nvPicPr>
              <p:cNvPr id="2097179" name="图片 53" descr="卡通人物  描述已自动生成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2821" y="578596"/>
                <a:ext cx="1397014" cy="1800000"/>
              </a:xfrm>
              <a:prstGeom prst="rect">
                <a:avLst/>
              </a:prstGeom>
            </p:spPr>
          </p:pic>
          <p:sp>
            <p:nvSpPr>
              <p:cNvPr id="1048667" name="文本框 21"/>
              <p:cNvSpPr txBox="1"/>
              <p:nvPr/>
            </p:nvSpPr>
            <p:spPr>
              <a:xfrm>
                <a:off x="5859409" y="1215069"/>
                <a:ext cx="697681" cy="100034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/>
                  <a:t>乏力</a:t>
                </a:r>
              </a:p>
            </p:txBody>
          </p:sp>
        </p:grpSp>
        <p:grpSp>
          <p:nvGrpSpPr>
            <p:cNvPr id="81" name="组合 26"/>
            <p:cNvGrpSpPr/>
            <p:nvPr/>
          </p:nvGrpSpPr>
          <p:grpSpPr>
            <a:xfrm>
              <a:off x="2279576" y="3739940"/>
              <a:ext cx="1937617" cy="1808486"/>
              <a:chOff x="2279576" y="3739940"/>
              <a:chExt cx="1937617" cy="1808486"/>
            </a:xfrm>
          </p:grpSpPr>
          <p:pic>
            <p:nvPicPr>
              <p:cNvPr id="2097180" name="图片 51" descr="卡通人物  描述已自动生成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9576" y="3739940"/>
                <a:ext cx="1707691" cy="1800000"/>
              </a:xfrm>
              <a:prstGeom prst="rect">
                <a:avLst/>
              </a:prstGeom>
            </p:spPr>
          </p:pic>
          <p:sp>
            <p:nvSpPr>
              <p:cNvPr id="1048668" name="文本框 22"/>
              <p:cNvSpPr txBox="1"/>
              <p:nvPr/>
            </p:nvSpPr>
            <p:spPr>
              <a:xfrm>
                <a:off x="3519510" y="4583290"/>
                <a:ext cx="697683" cy="9651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</a:rPr>
                  <a:t>眩晕</a:t>
                </a:r>
              </a:p>
            </p:txBody>
          </p:sp>
        </p:grpSp>
        <p:grpSp>
          <p:nvGrpSpPr>
            <p:cNvPr id="82" name="组合 33"/>
            <p:cNvGrpSpPr/>
            <p:nvPr/>
          </p:nvGrpSpPr>
          <p:grpSpPr>
            <a:xfrm>
              <a:off x="4902747" y="4584192"/>
              <a:ext cx="2238340" cy="1800000"/>
              <a:chOff x="4902747" y="4584192"/>
              <a:chExt cx="2238340" cy="1800000"/>
            </a:xfrm>
          </p:grpSpPr>
          <p:pic>
            <p:nvPicPr>
              <p:cNvPr id="2097181" name="图片 49" descr="图片包含 游戏机, 画  描述已自动生成"/>
              <p:cNvPicPr>
                <a:picLocks noChangeAspect="1"/>
              </p:cNvPicPr>
              <p:nvPr/>
            </p:nvPicPr>
            <p:blipFill rotWithShape="1">
              <a:blip r:embed="rId6"/>
              <a:srcRect b="6798"/>
              <a:stretch>
                <a:fillRect/>
              </a:stretch>
            </p:blipFill>
            <p:spPr>
              <a:xfrm>
                <a:off x="4902747" y="4584192"/>
                <a:ext cx="1843270" cy="1677627"/>
              </a:xfrm>
              <a:prstGeom prst="rect">
                <a:avLst/>
              </a:prstGeom>
            </p:spPr>
          </p:pic>
          <p:sp>
            <p:nvSpPr>
              <p:cNvPr id="1048669" name="文本框 23"/>
              <p:cNvSpPr txBox="1"/>
              <p:nvPr/>
            </p:nvSpPr>
            <p:spPr>
              <a:xfrm>
                <a:off x="6443404" y="4706565"/>
                <a:ext cx="697683" cy="16776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</a:rPr>
                  <a:t>胸部不适</a:t>
                </a:r>
              </a:p>
            </p:txBody>
          </p:sp>
        </p:grpSp>
        <p:grpSp>
          <p:nvGrpSpPr>
            <p:cNvPr id="83" name="组合 29"/>
            <p:cNvGrpSpPr/>
            <p:nvPr/>
          </p:nvGrpSpPr>
          <p:grpSpPr>
            <a:xfrm>
              <a:off x="7536160" y="1318060"/>
              <a:ext cx="1837628" cy="1800001"/>
              <a:chOff x="7536160" y="1318060"/>
              <a:chExt cx="1837628" cy="1800001"/>
            </a:xfrm>
          </p:grpSpPr>
          <p:pic>
            <p:nvPicPr>
              <p:cNvPr id="2097182" name="图片 47" descr="卡通人物  描述已自动生成"/>
              <p:cNvPicPr>
                <a:picLocks noChangeAspect="1"/>
              </p:cNvPicPr>
              <p:nvPr/>
            </p:nvPicPr>
            <p:blipFill rotWithShape="1">
              <a:blip r:embed="rId7"/>
              <a:srcRect b="5055"/>
              <a:stretch>
                <a:fillRect/>
              </a:stretch>
            </p:blipFill>
            <p:spPr>
              <a:xfrm>
                <a:off x="7536160" y="1318060"/>
                <a:ext cx="1423881" cy="1709001"/>
              </a:xfrm>
              <a:prstGeom prst="rect">
                <a:avLst/>
              </a:prstGeom>
            </p:spPr>
          </p:pic>
          <p:sp>
            <p:nvSpPr>
              <p:cNvPr id="1048670" name="文本框 24"/>
              <p:cNvSpPr txBox="1"/>
              <p:nvPr/>
            </p:nvSpPr>
            <p:spPr>
              <a:xfrm>
                <a:off x="8676105" y="2057524"/>
                <a:ext cx="697683" cy="10605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/>
                  <a:t>气短</a:t>
                </a:r>
              </a:p>
            </p:txBody>
          </p:sp>
        </p:grpSp>
        <p:grpSp>
          <p:nvGrpSpPr>
            <p:cNvPr id="84" name="组合 30"/>
            <p:cNvGrpSpPr/>
            <p:nvPr/>
          </p:nvGrpSpPr>
          <p:grpSpPr>
            <a:xfrm>
              <a:off x="7536160" y="3739940"/>
              <a:ext cx="1837628" cy="1954085"/>
              <a:chOff x="7536160" y="3739940"/>
              <a:chExt cx="1837628" cy="1954085"/>
            </a:xfrm>
          </p:grpSpPr>
          <p:pic>
            <p:nvPicPr>
              <p:cNvPr id="2097183" name="图片 45" descr="卡通人物  描述已自动生成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6160" y="3739940"/>
                <a:ext cx="1488786" cy="1800000"/>
              </a:xfrm>
              <a:prstGeom prst="rect">
                <a:avLst/>
              </a:prstGeom>
            </p:spPr>
          </p:pic>
          <p:sp>
            <p:nvSpPr>
              <p:cNvPr id="1048671" name="文本框 25"/>
              <p:cNvSpPr txBox="1"/>
              <p:nvPr/>
            </p:nvSpPr>
            <p:spPr>
              <a:xfrm>
                <a:off x="8676105" y="4706564"/>
                <a:ext cx="697683" cy="98746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/>
                  <a:t>黑</a:t>
                </a:r>
                <a:r>
                  <a:rPr lang="zh-CN" altLang="en-US" sz="2000" b="1" dirty="0">
                    <a:latin typeface="+mn-ea"/>
                  </a:rPr>
                  <a:t>蒙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22"/>
          <p:cNvGrpSpPr/>
          <p:nvPr/>
        </p:nvGrpSpPr>
        <p:grpSpPr>
          <a:xfrm>
            <a:off x="7596198" y="1130842"/>
            <a:ext cx="3280756" cy="440770"/>
            <a:chOff x="5281568" y="407423"/>
            <a:chExt cx="3612333" cy="492443"/>
          </a:xfrm>
        </p:grpSpPr>
        <p:sp>
          <p:nvSpPr>
            <p:cNvPr id="1048675" name="TextBox 18"/>
            <p:cNvSpPr txBox="1"/>
            <p:nvPr/>
          </p:nvSpPr>
          <p:spPr>
            <a:xfrm flipH="1">
              <a:off x="5281568" y="407423"/>
              <a:ext cx="25723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房颤有哪些危害？</a:t>
              </a:r>
              <a:endParaRPr lang="en-US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048676" name="椭圆 28"/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77" name="椭圆 29"/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78" name="椭圆 30"/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79" name="椭圆 31"/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48680" name="椭圆 32"/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048681" name="矩形 26"/>
          <p:cNvSpPr/>
          <p:nvPr/>
        </p:nvSpPr>
        <p:spPr>
          <a:xfrm>
            <a:off x="309522" y="6581001"/>
            <a:ext cx="83530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Kirchhof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Paulus,Benussi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Stefano,Kotecha</a:t>
            </a:r>
            <a:r>
              <a:rPr lang="en-US" altLang="zh-CN" sz="1000" b="1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Dipak.2016 ESC Guidelines for the management of atrial fibrillation developed in collaboration with EACTS[J].European journal of cardio-thoracic surgery : official journal of the European Association for Cardio-thoracic Surgery,2016.</a:t>
            </a:r>
            <a:endParaRPr lang="zh-CN" altLang="zh-CN" b="1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9" name="组合 33"/>
          <p:cNvGrpSpPr/>
          <p:nvPr/>
        </p:nvGrpSpPr>
        <p:grpSpPr>
          <a:xfrm>
            <a:off x="6596066" y="1785926"/>
            <a:ext cx="4643470" cy="4005572"/>
            <a:chOff x="6915910" y="1669827"/>
            <a:chExt cx="4464496" cy="3661051"/>
          </a:xfrm>
        </p:grpSpPr>
        <p:sp>
          <p:nvSpPr>
            <p:cNvPr id="1048682" name="文本框 22"/>
            <p:cNvSpPr txBox="1"/>
            <p:nvPr/>
          </p:nvSpPr>
          <p:spPr>
            <a:xfrm>
              <a:off x="7259333" y="1669827"/>
              <a:ext cx="3502912" cy="3068798"/>
            </a:xfrm>
            <a:prstGeom prst="rect">
              <a:avLst/>
            </a:prstGeom>
            <a:noFill/>
            <a:ln w="317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7200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zh-CN" altLang="en-US" sz="2000" b="1" dirty="0"/>
                <a:t>房颤可显著增加认知功能障碍和老年痴呆发生率，房颤的最大危害是易形成血栓，</a:t>
              </a:r>
              <a:r>
                <a:rPr lang="en-US" altLang="zh-CN" sz="2000" b="1" dirty="0">
                  <a:solidFill>
                    <a:srgbClr val="C00000"/>
                  </a:solidFill>
                </a:rPr>
                <a:t>20%</a:t>
              </a:r>
              <a:r>
                <a:rPr lang="zh-CN" altLang="en-US" sz="2000" b="1" dirty="0"/>
                <a:t>以上的卒中都归因于房颤，栓塞发生是正常人的</a:t>
              </a:r>
              <a:r>
                <a:rPr lang="en-US" altLang="zh-CN" sz="2000" b="1" dirty="0">
                  <a:solidFill>
                    <a:srgbClr val="C00000"/>
                  </a:solidFill>
                </a:rPr>
                <a:t>5~17</a:t>
              </a:r>
              <a:r>
                <a:rPr lang="zh-CN" altLang="en-US" sz="2000" b="1" dirty="0">
                  <a:solidFill>
                    <a:srgbClr val="C00000"/>
                  </a:solidFill>
                </a:rPr>
                <a:t>倍</a:t>
              </a:r>
              <a:r>
                <a:rPr lang="zh-CN" altLang="en-US" sz="2000" b="1" dirty="0"/>
                <a:t>，卒中风险增加</a:t>
              </a:r>
              <a:r>
                <a:rPr lang="en-US" altLang="zh-CN" sz="2000" b="1" dirty="0">
                  <a:solidFill>
                    <a:srgbClr val="C00000"/>
                  </a:solidFill>
                </a:rPr>
                <a:t>5</a:t>
              </a:r>
              <a:r>
                <a:rPr lang="zh-CN" altLang="en-US" sz="2000" b="1" dirty="0">
                  <a:solidFill>
                    <a:srgbClr val="C00000"/>
                  </a:solidFill>
                </a:rPr>
                <a:t>倍</a:t>
              </a:r>
              <a:r>
                <a:rPr lang="zh-CN" altLang="en-US" sz="2000" b="1" dirty="0"/>
                <a:t>、心力衰竭发生率增加</a:t>
              </a:r>
              <a:r>
                <a:rPr lang="en-US" altLang="zh-CN" sz="2000" b="1" dirty="0">
                  <a:solidFill>
                    <a:srgbClr val="C00000"/>
                  </a:solidFill>
                </a:rPr>
                <a:t>3</a:t>
              </a:r>
              <a:r>
                <a:rPr lang="zh-CN" altLang="en-US" sz="2000" b="1" dirty="0">
                  <a:solidFill>
                    <a:srgbClr val="C00000"/>
                  </a:solidFill>
                </a:rPr>
                <a:t>倍</a:t>
              </a:r>
              <a:r>
                <a:rPr lang="zh-CN" altLang="en-US" sz="2000" b="1" dirty="0"/>
                <a:t>，死亡率增加</a:t>
              </a:r>
              <a:r>
                <a:rPr lang="en-US" altLang="zh-CN" sz="2000" b="1" dirty="0">
                  <a:solidFill>
                    <a:srgbClr val="C00000"/>
                  </a:solidFill>
                </a:rPr>
                <a:t>2</a:t>
              </a:r>
              <a:r>
                <a:rPr lang="zh-CN" altLang="en-US" sz="2000" b="1" dirty="0">
                  <a:solidFill>
                    <a:srgbClr val="C00000"/>
                  </a:solidFill>
                </a:rPr>
                <a:t>倍</a:t>
              </a:r>
            </a:p>
          </p:txBody>
        </p:sp>
        <p:sp>
          <p:nvSpPr>
            <p:cNvPr id="1048683" name="文本框 24"/>
            <p:cNvSpPr txBox="1"/>
            <p:nvPr/>
          </p:nvSpPr>
          <p:spPr>
            <a:xfrm>
              <a:off x="6915910" y="4869213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</a:rPr>
                <a:t>发病率高、致残率高、死亡率高！</a:t>
              </a:r>
            </a:p>
          </p:txBody>
        </p:sp>
      </p:grpSp>
      <p:grpSp>
        <p:nvGrpSpPr>
          <p:cNvPr id="90" name="组合 36"/>
          <p:cNvGrpSpPr/>
          <p:nvPr/>
        </p:nvGrpSpPr>
        <p:grpSpPr>
          <a:xfrm>
            <a:off x="1309654" y="1428736"/>
            <a:ext cx="5225746" cy="3880452"/>
            <a:chOff x="1127449" y="620689"/>
            <a:chExt cx="4869126" cy="5572870"/>
          </a:xfrm>
        </p:grpSpPr>
        <p:grpSp>
          <p:nvGrpSpPr>
            <p:cNvPr id="91" name="组合 33"/>
            <p:cNvGrpSpPr>
              <a:grpSpLocks noChangeAspect="1"/>
            </p:cNvGrpSpPr>
            <p:nvPr/>
          </p:nvGrpSpPr>
          <p:grpSpPr>
            <a:xfrm>
              <a:off x="1127448" y="620689"/>
              <a:ext cx="4708391" cy="5112570"/>
              <a:chOff x="1575686" y="755888"/>
              <a:chExt cx="4923577" cy="5346225"/>
            </a:xfrm>
          </p:grpSpPr>
          <p:sp>
            <p:nvSpPr>
              <p:cNvPr id="1048684" name="任意多边形: 形状 41"/>
              <p:cNvSpPr/>
              <p:nvPr/>
            </p:nvSpPr>
            <p:spPr>
              <a:xfrm>
                <a:off x="3373074" y="755888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85" name="任意多边形: 形状 42"/>
              <p:cNvSpPr/>
              <p:nvPr/>
            </p:nvSpPr>
            <p:spPr>
              <a:xfrm>
                <a:off x="5159905" y="1793610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86" name="任意多边形: 形状 43"/>
              <p:cNvSpPr/>
              <p:nvPr/>
            </p:nvSpPr>
            <p:spPr>
              <a:xfrm>
                <a:off x="5159905" y="3869055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87" name="任意多边形: 形状 44"/>
              <p:cNvSpPr/>
              <p:nvPr/>
            </p:nvSpPr>
            <p:spPr>
              <a:xfrm>
                <a:off x="3373074" y="4762763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88" name="任意多边形: 形状 45"/>
              <p:cNvSpPr/>
              <p:nvPr/>
            </p:nvSpPr>
            <p:spPr>
              <a:xfrm>
                <a:off x="1575686" y="3869055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8689" name="任意多边形: 形状 46"/>
              <p:cNvSpPr/>
              <p:nvPr/>
            </p:nvSpPr>
            <p:spPr>
              <a:xfrm>
                <a:off x="1575686" y="1793610"/>
                <a:ext cx="1339358" cy="1339350"/>
              </a:xfrm>
              <a:custGeom>
                <a:avLst/>
                <a:gdLst>
                  <a:gd name="connsiteX0" fmla="*/ 0 w 1339358"/>
                  <a:gd name="connsiteY0" fmla="*/ 669675 h 1339350"/>
                  <a:gd name="connsiteX1" fmla="*/ 669679 w 1339358"/>
                  <a:gd name="connsiteY1" fmla="*/ 0 h 1339350"/>
                  <a:gd name="connsiteX2" fmla="*/ 1339358 w 1339358"/>
                  <a:gd name="connsiteY2" fmla="*/ 669675 h 1339350"/>
                  <a:gd name="connsiteX3" fmla="*/ 669679 w 1339358"/>
                  <a:gd name="connsiteY3" fmla="*/ 1339350 h 1339350"/>
                  <a:gd name="connsiteX4" fmla="*/ 0 w 1339358"/>
                  <a:gd name="connsiteY4" fmla="*/ 669675 h 13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358" h="1339350">
                    <a:moveTo>
                      <a:pt x="0" y="669675"/>
                    </a:moveTo>
                    <a:cubicBezTo>
                      <a:pt x="0" y="299824"/>
                      <a:pt x="299826" y="0"/>
                      <a:pt x="669679" y="0"/>
                    </a:cubicBezTo>
                    <a:cubicBezTo>
                      <a:pt x="1039532" y="0"/>
                      <a:pt x="1339358" y="299824"/>
                      <a:pt x="1339358" y="669675"/>
                    </a:cubicBezTo>
                    <a:cubicBezTo>
                      <a:pt x="1339358" y="1039526"/>
                      <a:pt x="1039532" y="1339350"/>
                      <a:pt x="669679" y="1339350"/>
                    </a:cubicBezTo>
                    <a:cubicBezTo>
                      <a:pt x="299826" y="1339350"/>
                      <a:pt x="0" y="1039526"/>
                      <a:pt x="0" y="669675"/>
                    </a:cubicBezTo>
                    <a:close/>
                  </a:path>
                </a:pathLst>
              </a:custGeom>
              <a:blipFill dpi="0" rotWithShape="0">
                <a:blip r:embed="rId8" cstate="print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6154" tIns="276153" rIns="276154" bIns="276153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100" b="1" kern="1200" dirty="0"/>
              </a:p>
            </p:txBody>
          </p:sp>
        </p:grpSp>
        <p:sp>
          <p:nvSpPr>
            <p:cNvPr id="1048690" name="文本框 34"/>
            <p:cNvSpPr txBox="1"/>
            <p:nvPr/>
          </p:nvSpPr>
          <p:spPr>
            <a:xfrm>
              <a:off x="1342633" y="3009453"/>
              <a:ext cx="840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死亡</a:t>
              </a:r>
            </a:p>
          </p:txBody>
        </p:sp>
        <p:sp>
          <p:nvSpPr>
            <p:cNvPr id="1048691" name="文本框 35"/>
            <p:cNvSpPr txBox="1"/>
            <p:nvPr/>
          </p:nvSpPr>
          <p:spPr>
            <a:xfrm>
              <a:off x="2912453" y="1982717"/>
              <a:ext cx="1138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心力衰竭</a:t>
              </a:r>
            </a:p>
          </p:txBody>
        </p:sp>
        <p:sp>
          <p:nvSpPr>
            <p:cNvPr id="1048692" name="文本框 36"/>
            <p:cNvSpPr txBox="1"/>
            <p:nvPr/>
          </p:nvSpPr>
          <p:spPr>
            <a:xfrm>
              <a:off x="4394283" y="3009453"/>
              <a:ext cx="1602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生活质量下降</a:t>
              </a:r>
            </a:p>
          </p:txBody>
        </p:sp>
        <p:sp>
          <p:nvSpPr>
            <p:cNvPr id="1048693" name="文本框 37"/>
            <p:cNvSpPr txBox="1"/>
            <p:nvPr/>
          </p:nvSpPr>
          <p:spPr>
            <a:xfrm>
              <a:off x="1342632" y="4985244"/>
              <a:ext cx="840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住院</a:t>
              </a:r>
            </a:p>
          </p:txBody>
        </p:sp>
        <p:sp>
          <p:nvSpPr>
            <p:cNvPr id="1048694" name="文本框 38"/>
            <p:cNvSpPr txBox="1"/>
            <p:nvPr/>
          </p:nvSpPr>
          <p:spPr>
            <a:xfrm>
              <a:off x="3066584" y="5824227"/>
              <a:ext cx="840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卒中</a:t>
              </a:r>
            </a:p>
          </p:txBody>
        </p:sp>
        <p:sp>
          <p:nvSpPr>
            <p:cNvPr id="1048695" name="文本框 39"/>
            <p:cNvSpPr txBox="1"/>
            <p:nvPr/>
          </p:nvSpPr>
          <p:spPr>
            <a:xfrm>
              <a:off x="4394284" y="4982519"/>
              <a:ext cx="1602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认知功能下降</a:t>
              </a:r>
            </a:p>
          </p:txBody>
        </p:sp>
        <p:pic>
          <p:nvPicPr>
            <p:cNvPr id="2097184" name="图片 44"/>
            <p:cNvPicPr>
              <a:picLocks/>
            </p:cNvPicPr>
            <p:nvPr/>
          </p:nvPicPr>
          <p:blipFill rotWithShape="1">
            <a:blip r:embed="rId9" cstate="print"/>
            <a:srcRect l="6568" t="30021" r="31199" b="25271"/>
            <a:stretch>
              <a:fillRect/>
            </a:stretch>
          </p:blipFill>
          <p:spPr>
            <a:xfrm>
              <a:off x="2345845" y="3059152"/>
              <a:ext cx="2271600" cy="651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advTm="2000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图片 11"/>
          <p:cNvPicPr>
            <a:picLocks noChangeAspect="1"/>
          </p:cNvPicPr>
          <p:nvPr/>
        </p:nvPicPr>
        <p:blipFill rotWithShape="1">
          <a:blip r:embed="rId2" cstate="print"/>
          <a:srcRect b="50000"/>
          <a:stretch>
            <a:fillRect/>
          </a:stretch>
        </p:blipFill>
        <p:spPr>
          <a:xfrm>
            <a:off x="0" y="0"/>
            <a:ext cx="12282128" cy="9212462"/>
          </a:xfrm>
          <a:prstGeom prst="rect">
            <a:avLst/>
          </a:prstGeom>
        </p:spPr>
      </p:pic>
      <p:pic>
        <p:nvPicPr>
          <p:cNvPr id="2097186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4" y="2402610"/>
            <a:ext cx="4304876" cy="4352473"/>
          </a:xfrm>
          <a:prstGeom prst="rect">
            <a:avLst/>
          </a:prstGeom>
        </p:spPr>
      </p:pic>
      <p:sp>
        <p:nvSpPr>
          <p:cNvPr id="1048699" name="文本框 14"/>
          <p:cNvSpPr txBox="1"/>
          <p:nvPr/>
        </p:nvSpPr>
        <p:spPr>
          <a:xfrm>
            <a:off x="2711624" y="295194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en-US" sz="5400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房颤的发现与诊断</a:t>
            </a:r>
            <a:endParaRPr lang="zh-CN" altLang="en-US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048700" name="文本框 15"/>
          <p:cNvSpPr txBox="1"/>
          <p:nvPr/>
        </p:nvSpPr>
        <p:spPr>
          <a:xfrm>
            <a:off x="2567608" y="1124744"/>
            <a:ext cx="3872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zh-CN" sz="6600" dirty="0">
                <a:solidFill>
                  <a:srgbClr val="FFFF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 02.</a:t>
            </a:r>
            <a:endParaRPr kumimoji="1" lang="zh-CN" altLang="en-US" sz="6600" dirty="0">
              <a:solidFill>
                <a:srgbClr val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/>
      <p:bldP spid="10487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1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1_1"/>
  <p:tag name="KSO_WM_UNIT_TYPE" val="m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5"/>
  <p:tag name="KSO_WM_UNIT_TYPE" val="m_i"/>
  <p:tag name="KSO_WM_UNIT_INDEX" val="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3_1"/>
  <p:tag name="KSO_WM_UNIT_TYPE" val="m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7"/>
  <p:tag name="KSO_WM_UNIT_TYPE" val="m_i"/>
  <p:tag name="KSO_WM_UNIT_INDEX" val="1_7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2_1"/>
  <p:tag name="KSO_WM_UNIT_TYPE" val="m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6"/>
  <p:tag name="KSO_WM_UNIT_TYPE" val="m_i"/>
  <p:tag name="KSO_WM_UNIT_INDEX" val="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CC0000"/>
      </a:accent2>
      <a:accent3>
        <a:srgbClr val="002060"/>
      </a:accent3>
      <a:accent4>
        <a:srgbClr val="CC0000"/>
      </a:accent4>
      <a:accent5>
        <a:srgbClr val="002060"/>
      </a:accent5>
      <a:accent6>
        <a:srgbClr val="CC0000"/>
      </a:accent6>
      <a:hlink>
        <a:srgbClr val="002060"/>
      </a:hlink>
      <a:folHlink>
        <a:srgbClr val="CC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1483</Words>
  <Application>Microsoft Office PowerPoint</Application>
  <PresentationFormat>自定义</PresentationFormat>
  <Paragraphs>166</Paragraphs>
  <Slides>22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2019-07-19T17:52:03Z</dcterms:created>
  <dcterms:modified xsi:type="dcterms:W3CDTF">2020-12-09T15:05:56Z</dcterms:modified>
</cp:coreProperties>
</file>